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handoutMasterIdLst>
    <p:handoutMasterId r:id="rId85"/>
  </p:handoutMasterIdLst>
  <p:sldIdLst>
    <p:sldId id="318" r:id="rId2"/>
    <p:sldId id="320" r:id="rId3"/>
    <p:sldId id="319" r:id="rId4"/>
    <p:sldId id="321" r:id="rId5"/>
    <p:sldId id="323" r:id="rId6"/>
    <p:sldId id="322" r:id="rId7"/>
    <p:sldId id="324" r:id="rId8"/>
    <p:sldId id="325" r:id="rId9"/>
    <p:sldId id="326" r:id="rId10"/>
    <p:sldId id="257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327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5" r:id="rId37"/>
    <p:sldId id="329" r:id="rId38"/>
    <p:sldId id="287" r:id="rId39"/>
    <p:sldId id="288" r:id="rId40"/>
    <p:sldId id="330" r:id="rId41"/>
    <p:sldId id="289" r:id="rId42"/>
    <p:sldId id="290" r:id="rId43"/>
    <p:sldId id="291" r:id="rId44"/>
    <p:sldId id="292" r:id="rId45"/>
    <p:sldId id="293" r:id="rId46"/>
    <p:sldId id="303" r:id="rId47"/>
    <p:sldId id="304" r:id="rId48"/>
    <p:sldId id="331" r:id="rId49"/>
    <p:sldId id="294" r:id="rId50"/>
    <p:sldId id="295" r:id="rId51"/>
    <p:sldId id="296" r:id="rId52"/>
    <p:sldId id="297" r:id="rId53"/>
    <p:sldId id="298" r:id="rId54"/>
    <p:sldId id="299" r:id="rId55"/>
    <p:sldId id="302" r:id="rId56"/>
    <p:sldId id="300" r:id="rId57"/>
    <p:sldId id="328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32" r:id="rId69"/>
    <p:sldId id="341" r:id="rId70"/>
    <p:sldId id="333" r:id="rId71"/>
    <p:sldId id="334" r:id="rId72"/>
    <p:sldId id="335" r:id="rId73"/>
    <p:sldId id="342" r:id="rId74"/>
    <p:sldId id="336" r:id="rId75"/>
    <p:sldId id="337" r:id="rId76"/>
    <p:sldId id="338" r:id="rId77"/>
    <p:sldId id="339" r:id="rId78"/>
    <p:sldId id="340" r:id="rId79"/>
    <p:sldId id="315" r:id="rId80"/>
    <p:sldId id="343" r:id="rId81"/>
    <p:sldId id="316" r:id="rId82"/>
    <p:sldId id="344" r:id="rId83"/>
    <p:sldId id="317" r:id="rId8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9" autoAdjust="0"/>
    <p:restoredTop sz="94660"/>
  </p:normalViewPr>
  <p:slideViewPr>
    <p:cSldViewPr snapToGrid="0">
      <p:cViewPr varScale="1">
        <p:scale>
          <a:sx n="90" d="100"/>
          <a:sy n="90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DDDB1-1B8E-4ACA-8D71-C21E5F995A0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ED4E0-FFBE-4658-A3C8-184D8DBF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3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C39-CFF2-400C-90FD-B18324EA807D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EABE-2FAA-4C08-B252-16E85815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C39-CFF2-400C-90FD-B18324EA807D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EABE-2FAA-4C08-B252-16E85815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0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C39-CFF2-400C-90FD-B18324EA807D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EABE-2FAA-4C08-B252-16E85815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C39-CFF2-400C-90FD-B18324EA807D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EABE-2FAA-4C08-B252-16E85815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0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C39-CFF2-400C-90FD-B18324EA807D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EABE-2FAA-4C08-B252-16E85815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64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C39-CFF2-400C-90FD-B18324EA807D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EABE-2FAA-4C08-B252-16E85815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1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823E4-4321-4E0A-B49A-3A1F0CADE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42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C39-CFF2-400C-90FD-B18324EA807D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EABE-2FAA-4C08-B252-16E85815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C39-CFF2-400C-90FD-B18324EA807D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EABE-2FAA-4C08-B252-16E85815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6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C39-CFF2-400C-90FD-B18324EA807D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EABE-2FAA-4C08-B252-16E85815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7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C39-CFF2-400C-90FD-B18324EA807D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EABE-2FAA-4C08-B252-16E85815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9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C39-CFF2-400C-90FD-B18324EA807D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EABE-2FAA-4C08-B252-16E85815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6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C39-CFF2-400C-90FD-B18324EA807D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EABE-2FAA-4C08-B252-16E85815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1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C39-CFF2-400C-90FD-B18324EA807D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EABE-2FAA-4C08-B252-16E85815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EEB7C39-CFF2-400C-90FD-B18324EA807D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9BBEABE-2FAA-4C08-B252-16E85815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2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EEB7C39-CFF2-400C-90FD-B18324EA807D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9BBEABE-2FAA-4C08-B252-16E85815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90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0592" y="1841287"/>
            <a:ext cx="10554574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Name one important part of a textbook.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Monday Warm-Up			August 29, 2016 </a:t>
            </a:r>
            <a:br>
              <a:rPr lang="en-US" dirty="0"/>
            </a:br>
            <a:r>
              <a:rPr lang="en-US" dirty="0"/>
              <a:t>												8-29-16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28646" y="4978117"/>
            <a:ext cx="9446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Week #2: August 29-September 2 or 8-29-16 to 9-2-16</a:t>
            </a:r>
          </a:p>
          <a:p>
            <a:r>
              <a:rPr lang="en-US" altLang="en-US" sz="2400" dirty="0"/>
              <a:t>Quote of the week: A #2 pencil and a dream can take you anywhere.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1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Wednesday Warm Up 			8/31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Warm up question: Why is it important to be organized?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Quote of the week: A #2 pencil and a dream can take you anywhere.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690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will I learn today?</a:t>
            </a:r>
          </a:p>
        </p:txBody>
      </p:sp>
      <p:sp>
        <p:nvSpPr>
          <p:cNvPr id="4099" name="Text Placeholder 3"/>
          <p:cNvSpPr>
            <a:spLocks noGrp="1"/>
          </p:cNvSpPr>
          <p:nvPr>
            <p:ph type="body" idx="1"/>
          </p:nvPr>
        </p:nvSpPr>
        <p:spPr>
          <a:xfrm>
            <a:off x="1981200" y="1371601"/>
            <a:ext cx="4040188" cy="639763"/>
          </a:xfrm>
        </p:spPr>
        <p:txBody>
          <a:bodyPr/>
          <a:lstStyle/>
          <a:p>
            <a:r>
              <a:rPr lang="en-US" altLang="en-US"/>
              <a:t>Know</a:t>
            </a:r>
          </a:p>
        </p:txBody>
      </p:sp>
      <p:sp>
        <p:nvSpPr>
          <p:cNvPr id="4100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Geography</a:t>
            </a:r>
          </a:p>
          <a:p>
            <a:r>
              <a:rPr lang="en-US" altLang="en-US"/>
              <a:t>Country</a:t>
            </a:r>
          </a:p>
          <a:p>
            <a:r>
              <a:rPr lang="en-US" altLang="en-US"/>
              <a:t>Continent</a:t>
            </a:r>
          </a:p>
          <a:p>
            <a:r>
              <a:rPr lang="en-US" altLang="en-US"/>
              <a:t>Region</a:t>
            </a:r>
          </a:p>
          <a:p>
            <a:r>
              <a:rPr lang="en-US" altLang="en-US"/>
              <a:t>Landform</a:t>
            </a:r>
          </a:p>
        </p:txBody>
      </p:sp>
      <p:sp>
        <p:nvSpPr>
          <p:cNvPr id="4101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1" y="1295401"/>
            <a:ext cx="4041775" cy="639763"/>
          </a:xfrm>
        </p:spPr>
        <p:txBody>
          <a:bodyPr/>
          <a:lstStyle/>
          <a:p>
            <a:r>
              <a:rPr lang="en-US" altLang="en-US"/>
              <a:t>Do</a:t>
            </a:r>
          </a:p>
        </p:txBody>
      </p:sp>
      <p:sp>
        <p:nvSpPr>
          <p:cNvPr id="4102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 dirty="0"/>
              <a:t>Identify the major characteristics of geography </a:t>
            </a:r>
          </a:p>
        </p:txBody>
      </p:sp>
    </p:spTree>
    <p:extLst>
      <p:ext uri="{BB962C8B-B14F-4D97-AF65-F5344CB8AC3E}">
        <p14:creationId xmlns:p14="http://schemas.microsoft.com/office/powerpoint/2010/main" val="344876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04950" y="-19050"/>
            <a:ext cx="7924800" cy="1143000"/>
          </a:xfrm>
        </p:spPr>
        <p:txBody>
          <a:bodyPr/>
          <a:lstStyle/>
          <a:p>
            <a:r>
              <a:rPr lang="en-US" altLang="en-US"/>
              <a:t>Add to your table of contents…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96269" t="33085" r="140986" b="-78764"/>
          <a:stretch/>
        </p:blipFill>
        <p:spPr>
          <a:xfrm>
            <a:off x="-14687550" y="3257550"/>
            <a:ext cx="7734300" cy="6743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3128" y="1504950"/>
            <a:ext cx="10945422" cy="5124450"/>
            <a:chOff x="770328" y="1416642"/>
            <a:chExt cx="11421672" cy="52127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5093" t="20373" r="69379" b="48035"/>
            <a:stretch/>
          </p:blipFill>
          <p:spPr>
            <a:xfrm>
              <a:off x="770328" y="1416642"/>
              <a:ext cx="11421672" cy="521275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04951" y="3270652"/>
              <a:ext cx="154305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8-31-16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3270652"/>
              <a:ext cx="66675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Geography Introduction Notes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25100" y="3282321"/>
              <a:ext cx="1257300" cy="37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23073" y="257722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8-30-16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2577220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All About Me foldable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77400" y="2577220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8708" y="2969691"/>
            <a:ext cx="113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8-31-16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2969691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Geography Vocabulary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90617" y="2946552"/>
            <a:ext cx="92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9267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“Thinking Like a Geographer”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1 Section 1</a:t>
            </a:r>
          </a:p>
        </p:txBody>
      </p:sp>
    </p:spTree>
    <p:extLst>
      <p:ext uri="{BB962C8B-B14F-4D97-AF65-F5344CB8AC3E}">
        <p14:creationId xmlns:p14="http://schemas.microsoft.com/office/powerpoint/2010/main" val="1203989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Taking notes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While we go through the power point, copy anything that is </a:t>
            </a:r>
            <a:r>
              <a:rPr lang="en-US" altLang="en-US" sz="2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glowing</a:t>
            </a:r>
          </a:p>
          <a:p>
            <a:pPr eaLnBrk="1" hangingPunct="1"/>
            <a:r>
              <a:rPr lang="en-US" altLang="en-US" sz="2400" dirty="0"/>
              <a:t>Raise your hand if you need more time.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/>
            <a:r>
              <a:rPr lang="en-US" altLang="en-US" sz="2400" dirty="0"/>
              <a:t>Take good notes and study your vocab!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We will have a quiz on Friday, September 9, 2016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36" y="4347285"/>
            <a:ext cx="2316162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045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Geography?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Geography</a:t>
            </a:r>
            <a:r>
              <a:rPr lang="en-US" altLang="en-US"/>
              <a:t> – </a:t>
            </a:r>
            <a:r>
              <a:rPr lang="en-US" altLang="en-US">
                <a:solidFill>
                  <a:srgbClr val="FF0000"/>
                </a:solidFill>
              </a:rPr>
              <a:t>the study of the earth in all its variety.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/>
              <a:t>Two types of Geography:</a:t>
            </a:r>
          </a:p>
          <a:p>
            <a:pPr lvl="1" eaLnBrk="1" hangingPunct="1"/>
            <a:r>
              <a:rPr lang="en-US" altLang="en-US"/>
              <a:t>1. Physical Geography</a:t>
            </a:r>
          </a:p>
          <a:p>
            <a:pPr lvl="1" eaLnBrk="1" hangingPunct="1"/>
            <a:r>
              <a:rPr lang="en-US" altLang="en-US"/>
              <a:t>2. Human Geography</a:t>
            </a:r>
          </a:p>
        </p:txBody>
      </p:sp>
    </p:spTree>
    <p:extLst>
      <p:ext uri="{BB962C8B-B14F-4D97-AF65-F5344CB8AC3E}">
        <p14:creationId xmlns:p14="http://schemas.microsoft.com/office/powerpoint/2010/main" val="101913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2362201"/>
            <a:ext cx="7693025" cy="3724275"/>
          </a:xfrm>
        </p:spPr>
        <p:txBody>
          <a:bodyPr/>
          <a:lstStyle/>
          <a:p>
            <a:pPr eaLnBrk="1" hangingPunct="1"/>
            <a:r>
              <a:rPr lang="en-US" altLang="en-US"/>
              <a:t>Geographers often ask these questions: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“Where is this place located?”</a:t>
            </a:r>
          </a:p>
          <a:p>
            <a:pPr eaLnBrk="1" hangingPunct="1"/>
            <a:r>
              <a:rPr lang="en-US" altLang="en-US"/>
              <a:t>“What is this place like?”</a:t>
            </a:r>
          </a:p>
          <a:p>
            <a:pPr eaLnBrk="1" hangingPunct="1"/>
            <a:r>
              <a:rPr lang="en-US" altLang="en-US"/>
              <a:t>“How is these two places different?”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10244" name="Picture 5" descr="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19401"/>
            <a:ext cx="17018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645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Landform?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Landforms</a:t>
            </a:r>
            <a:r>
              <a:rPr lang="en-US" altLang="en-US"/>
              <a:t> – </a:t>
            </a:r>
            <a:r>
              <a:rPr lang="en-US" altLang="en-US">
                <a:solidFill>
                  <a:srgbClr val="FF0000"/>
                </a:solidFill>
              </a:rPr>
              <a:t>individual features of the land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Examples: Mountains, valleys, oceans, rivers</a:t>
            </a:r>
          </a:p>
        </p:txBody>
      </p:sp>
    </p:spTree>
    <p:extLst>
      <p:ext uri="{BB962C8B-B14F-4D97-AF65-F5344CB8AC3E}">
        <p14:creationId xmlns:p14="http://schemas.microsoft.com/office/powerpoint/2010/main" val="50361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8991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73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Mount_Ev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8686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895600" y="228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Mt. Everest      Tallest Mountain in the World</a:t>
            </a:r>
          </a:p>
        </p:txBody>
      </p:sp>
    </p:spTree>
    <p:extLst>
      <p:ext uri="{BB962C8B-B14F-4D97-AF65-F5344CB8AC3E}">
        <p14:creationId xmlns:p14="http://schemas.microsoft.com/office/powerpoint/2010/main" val="104633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I learn today?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2800" dirty="0"/>
              <a:t>glossary</a:t>
            </a:r>
          </a:p>
          <a:p>
            <a:pPr lvl="0"/>
            <a:r>
              <a:rPr lang="en-US" sz="2800" dirty="0"/>
              <a:t>table of contents</a:t>
            </a:r>
          </a:p>
          <a:p>
            <a:pPr lvl="0"/>
            <a:r>
              <a:rPr lang="en-US" sz="2800" dirty="0"/>
              <a:t>units</a:t>
            </a:r>
          </a:p>
          <a:p>
            <a:pPr lvl="0"/>
            <a:r>
              <a:rPr lang="en-US" sz="2800" dirty="0"/>
              <a:t>chapters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Do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identify the different parts of the textbook through the completion of a textbook scavenger hunt</a:t>
            </a:r>
          </a:p>
        </p:txBody>
      </p:sp>
    </p:spTree>
    <p:extLst>
      <p:ext uri="{BB962C8B-B14F-4D97-AF65-F5344CB8AC3E}">
        <p14:creationId xmlns:p14="http://schemas.microsoft.com/office/powerpoint/2010/main" val="1317921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People and Places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Geographers are interested in how people interact with their </a:t>
            </a:r>
            <a:r>
              <a:rPr lang="en-US" altLang="en-US" b="1"/>
              <a:t>environment </a:t>
            </a:r>
            <a:r>
              <a:rPr lang="en-US" altLang="en-US"/>
              <a:t>–</a:t>
            </a:r>
            <a:r>
              <a:rPr lang="en-US" altLang="en-US">
                <a:solidFill>
                  <a:srgbClr val="FF0000"/>
                </a:solidFill>
              </a:rPr>
              <a:t>natural surroundings.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/>
              <a:t>How does </a:t>
            </a:r>
            <a:r>
              <a:rPr lang="en-US" altLang="en-US" i="1"/>
              <a:t>where </a:t>
            </a:r>
            <a:r>
              <a:rPr lang="en-US" altLang="en-US"/>
              <a:t>you live influence </a:t>
            </a:r>
            <a:r>
              <a:rPr lang="en-US" altLang="en-US" i="1"/>
              <a:t>how</a:t>
            </a:r>
            <a:r>
              <a:rPr lang="en-US" altLang="en-US"/>
              <a:t> you live?</a:t>
            </a:r>
          </a:p>
        </p:txBody>
      </p:sp>
    </p:spTree>
    <p:extLst>
      <p:ext uri="{BB962C8B-B14F-4D97-AF65-F5344CB8AC3E}">
        <p14:creationId xmlns:p14="http://schemas.microsoft.com/office/powerpoint/2010/main" val="1529297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Big or Small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</a:t>
            </a:r>
            <a:r>
              <a:rPr lang="en-US" alt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region</a:t>
            </a:r>
            <a:r>
              <a:rPr lang="en-US" alt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– place that shares common characteristics.</a:t>
            </a:r>
          </a:p>
          <a:p>
            <a:pPr eaLnBrk="1" hangingPunct="1"/>
            <a:endParaRPr lang="en-US" alt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eaLnBrk="1" hangingPunct="1"/>
            <a:r>
              <a:rPr lang="en-US" alt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Regions can be…..</a:t>
            </a:r>
          </a:p>
        </p:txBody>
      </p:sp>
    </p:spTree>
    <p:extLst>
      <p:ext uri="{BB962C8B-B14F-4D97-AF65-F5344CB8AC3E}">
        <p14:creationId xmlns:p14="http://schemas.microsoft.com/office/powerpoint/2010/main" val="1103764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ok_claremor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86868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895600" y="228601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Small</a:t>
            </a:r>
            <a:r>
              <a:rPr lang="en-US" altLang="en-US" b="1" dirty="0"/>
              <a:t> like Claremore, Oklahoma</a:t>
            </a:r>
          </a:p>
        </p:txBody>
      </p:sp>
    </p:spTree>
    <p:extLst>
      <p:ext uri="{BB962C8B-B14F-4D97-AF65-F5344CB8AC3E}">
        <p14:creationId xmlns:p14="http://schemas.microsoft.com/office/powerpoint/2010/main" val="522943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2438400" y="3048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Or Big </a:t>
            </a:r>
            <a:r>
              <a:rPr lang="en-US" altLang="en-US" sz="2400" b="1" dirty="0"/>
              <a:t>like The  Western United States of America</a:t>
            </a:r>
          </a:p>
        </p:txBody>
      </p:sp>
      <p:pic>
        <p:nvPicPr>
          <p:cNvPr id="17411" name="Picture 8" descr="western_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6" y="838201"/>
            <a:ext cx="823277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446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Thursday Warm Up		September 1, 2016</a:t>
            </a:r>
            <a:br>
              <a:rPr lang="en-US" altLang="en-US" dirty="0"/>
            </a:br>
            <a:r>
              <a:rPr lang="en-US" altLang="en-US" dirty="0"/>
              <a:t>											9/1/16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0835" y="2339518"/>
            <a:ext cx="4245657" cy="3636511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Warm up question: What is a continent? Give one example.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Quote of the week: A #2 pencil and a dream can take you anywhere.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504686"/>
              </p:ext>
            </p:extLst>
          </p:nvPr>
        </p:nvGraphicFramePr>
        <p:xfrm>
          <a:off x="4962768" y="2339518"/>
          <a:ext cx="4345354" cy="272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677">
                  <a:extLst>
                    <a:ext uri="{9D8B030D-6E8A-4147-A177-3AD203B41FA5}">
                      <a16:colId xmlns:a16="http://schemas.microsoft.com/office/drawing/2014/main" val="3093566220"/>
                    </a:ext>
                  </a:extLst>
                </a:gridCol>
                <a:gridCol w="2172677">
                  <a:extLst>
                    <a:ext uri="{9D8B030D-6E8A-4147-A177-3AD203B41FA5}">
                      <a16:colId xmlns:a16="http://schemas.microsoft.com/office/drawing/2014/main" val="2283523329"/>
                    </a:ext>
                  </a:extLst>
                </a:gridCol>
              </a:tblGrid>
              <a:tr h="4431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31819"/>
                  </a:ext>
                </a:extLst>
              </a:tr>
              <a:tr h="443198">
                <a:tc>
                  <a:txBody>
                    <a:bodyPr/>
                    <a:lstStyle/>
                    <a:p>
                      <a:r>
                        <a:rPr lang="en-US" altLang="en-US" dirty="0"/>
                        <a:t>Geography</a:t>
                      </a:r>
                    </a:p>
                    <a:p>
                      <a:r>
                        <a:rPr lang="en-US" altLang="en-US" dirty="0"/>
                        <a:t>Country</a:t>
                      </a:r>
                    </a:p>
                    <a:p>
                      <a:r>
                        <a:rPr lang="en-US" altLang="en-US" dirty="0"/>
                        <a:t>Continent</a:t>
                      </a:r>
                    </a:p>
                    <a:p>
                      <a:r>
                        <a:rPr lang="en-US" altLang="en-US" dirty="0"/>
                        <a:t>Region</a:t>
                      </a:r>
                    </a:p>
                    <a:p>
                      <a:r>
                        <a:rPr lang="en-US" altLang="en-US" dirty="0"/>
                        <a:t>Landform</a:t>
                      </a:r>
                    </a:p>
                    <a:p>
                      <a:r>
                        <a:rPr lang="en-US" altLang="en-US" dirty="0"/>
                        <a:t>Ocean </a:t>
                      </a:r>
                    </a:p>
                    <a:p>
                      <a:r>
                        <a:rPr lang="en-US" altLang="en-US" dirty="0"/>
                        <a:t>World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describe where you live by using basic geography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374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406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04950" y="-19050"/>
            <a:ext cx="7924800" cy="1143000"/>
          </a:xfrm>
        </p:spPr>
        <p:txBody>
          <a:bodyPr/>
          <a:lstStyle/>
          <a:p>
            <a:r>
              <a:rPr lang="en-US" altLang="en-US"/>
              <a:t>Add to your table of contents…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96269" t="33085" r="140986" b="-78764"/>
          <a:stretch/>
        </p:blipFill>
        <p:spPr>
          <a:xfrm>
            <a:off x="-14687550" y="3257550"/>
            <a:ext cx="7734300" cy="6743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2242" y="1490782"/>
            <a:ext cx="10945422" cy="5124450"/>
            <a:chOff x="758968" y="1402230"/>
            <a:chExt cx="11421672" cy="52127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5093" t="20373" r="69379" b="48035"/>
            <a:stretch/>
          </p:blipFill>
          <p:spPr>
            <a:xfrm>
              <a:off x="758968" y="1402230"/>
              <a:ext cx="11421672" cy="521275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04951" y="3270652"/>
              <a:ext cx="154305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8-31-16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3270652"/>
              <a:ext cx="66675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Geography Introduction Notes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25100" y="3282321"/>
              <a:ext cx="1257300" cy="37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23073" y="257722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8-30-16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2577220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All About Me foldable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77400" y="2577220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8708" y="2969691"/>
            <a:ext cx="113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8-31-16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2969691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Geography Vocabulary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90617" y="2946552"/>
            <a:ext cx="92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5890" y="3720023"/>
            <a:ext cx="110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9-1-16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2441" y="3697843"/>
            <a:ext cx="597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Continents, GPS, GIS, and the Past</a:t>
            </a:r>
          </a:p>
        </p:txBody>
      </p:sp>
    </p:spTree>
    <p:extLst>
      <p:ext uri="{BB962C8B-B14F-4D97-AF65-F5344CB8AC3E}">
        <p14:creationId xmlns:p14="http://schemas.microsoft.com/office/powerpoint/2010/main" val="3736978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Country vs. Continent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</a:t>
            </a:r>
            <a:r>
              <a:rPr lang="en-US" alt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continent</a:t>
            </a:r>
            <a:r>
              <a:rPr lang="en-US" altLang="en-US" sz="2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is one of the earth’s large piece of land</a:t>
            </a:r>
          </a:p>
          <a:p>
            <a:pPr lvl="1"/>
            <a:r>
              <a:rPr lang="en-US" altLang="en-US" sz="2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continent you live on is North America</a:t>
            </a:r>
          </a:p>
          <a:p>
            <a:endParaRPr lang="en-US" alt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altLang="en-US" sz="2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</a:t>
            </a:r>
            <a:r>
              <a:rPr lang="en-US" alt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country</a:t>
            </a:r>
            <a:r>
              <a:rPr lang="en-US" altLang="en-US" sz="2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is a nation with its own government in one area</a:t>
            </a:r>
          </a:p>
          <a:p>
            <a:pPr lvl="1"/>
            <a:r>
              <a:rPr lang="en-US" altLang="en-US" sz="2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country we live in is the United States of America</a:t>
            </a:r>
            <a:endParaRPr lang="en-US" alt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387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4844151" cy="3636511"/>
          </a:xfrm>
        </p:spPr>
        <p:txBody>
          <a:bodyPr/>
          <a:lstStyle/>
          <a:p>
            <a:r>
              <a:rPr lang="en-US" alt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</a:t>
            </a:r>
            <a:r>
              <a:rPr lang="en-US" altLang="en-US" sz="3200" b="1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continent</a:t>
            </a:r>
            <a:r>
              <a:rPr lang="en-US" alt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is made up of </a:t>
            </a:r>
            <a:r>
              <a:rPr lang="en-US" altLang="en-US" sz="3200" b="1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countries</a:t>
            </a:r>
            <a:r>
              <a:rPr lang="en-US" altLang="en-US" dirty="0"/>
              <a:t>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83" y="2611080"/>
            <a:ext cx="5915015" cy="285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685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Global Positioning System (GPS)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What is a GPS? </a:t>
            </a:r>
          </a:p>
          <a:p>
            <a:pPr eaLnBrk="1" hangingPunct="1"/>
            <a:r>
              <a:rPr lang="en-US" altLang="en-US" sz="3200" dirty="0"/>
              <a:t>What does it do?</a:t>
            </a:r>
          </a:p>
          <a:p>
            <a:pPr eaLnBrk="1" hangingPunct="1"/>
            <a:r>
              <a:rPr lang="en-US" altLang="en-US" sz="3200" b="1" dirty="0"/>
              <a:t>GPS –</a:t>
            </a:r>
            <a:r>
              <a:rPr lang="en-US" altLang="en-US" sz="3200" dirty="0"/>
              <a:t> </a:t>
            </a:r>
            <a:r>
              <a:rPr lang="en-US" alt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receiver that gets a signal from satellites and tells your exact location</a:t>
            </a:r>
            <a:endParaRPr lang="en-US" alt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2532" name="Picture 5" descr="garmin-nuvi-670-gps-unvei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7139" y="2362201"/>
            <a:ext cx="3724275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343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Geographic Information Systems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012" y="2362201"/>
            <a:ext cx="6821904" cy="37242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/>
              <a:t>GIS – </a:t>
            </a:r>
            <a:r>
              <a:rPr lang="en-US" alt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computer software that helps geographers gather many different kinds of information about the same place.</a:t>
            </a:r>
          </a:p>
          <a:p>
            <a:pPr eaLnBrk="1" hangingPunct="1"/>
            <a:r>
              <a:rPr lang="en-US" alt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It was developed in the early 2000’s to help conserve the plants and animals in the Amazon rain forest</a:t>
            </a:r>
            <a:r>
              <a:rPr lang="en-US" altLang="en-US" sz="3200" dirty="0"/>
              <a:t>.</a:t>
            </a:r>
            <a:endParaRPr lang="en-US" altLang="en-US" sz="3200" b="1" dirty="0"/>
          </a:p>
        </p:txBody>
      </p:sp>
      <p:pic>
        <p:nvPicPr>
          <p:cNvPr id="23556" name="Picture 5" descr="river_in_the_amazon_rainfor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7179" y="2632076"/>
            <a:ext cx="4114800" cy="345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9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is now your turn to uncover the parts of your textbook for the year. </a:t>
            </a:r>
          </a:p>
          <a:p>
            <a:r>
              <a:rPr lang="en-US" sz="2800" dirty="0"/>
              <a:t>Your textbook number is the same as your desk number</a:t>
            </a:r>
          </a:p>
          <a:p>
            <a:r>
              <a:rPr lang="en-US" sz="2800" dirty="0"/>
              <a:t>You will have </a:t>
            </a:r>
            <a:r>
              <a:rPr lang="en-US" sz="2800" b="1" u="sng" dirty="0"/>
              <a:t>25 minutes</a:t>
            </a:r>
            <a:r>
              <a:rPr lang="en-US" sz="2800" dirty="0"/>
              <a:t> to complete the textbook scavenger hunt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get cozy!</a:t>
            </a:r>
          </a:p>
        </p:txBody>
      </p:sp>
    </p:spTree>
    <p:extLst>
      <p:ext uri="{BB962C8B-B14F-4D97-AF65-F5344CB8AC3E}">
        <p14:creationId xmlns:p14="http://schemas.microsoft.com/office/powerpoint/2010/main" val="2136919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about the Past?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Geography can be used to discover the past.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Archaeologists and Anthropologists dig up </a:t>
            </a:r>
            <a:r>
              <a:rPr lang="en-US" alt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artifacts –</a:t>
            </a:r>
            <a:r>
              <a:rPr lang="en-US" altLang="en-US" sz="2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tools, pottery, paintings, and other items.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They also study </a:t>
            </a:r>
            <a:r>
              <a:rPr lang="en-US" alt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fossils – </a:t>
            </a:r>
            <a:r>
              <a:rPr lang="en-US" altLang="en-US" sz="2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remains of humans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All are used to figure out how people used to live</a:t>
            </a:r>
          </a:p>
        </p:txBody>
      </p:sp>
    </p:spTree>
    <p:extLst>
      <p:ext uri="{BB962C8B-B14F-4D97-AF65-F5344CB8AC3E}">
        <p14:creationId xmlns:p14="http://schemas.microsoft.com/office/powerpoint/2010/main" val="3570311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936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591511"/>
            <a:ext cx="6438900" cy="526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011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Cool Google Earth Satellite Photos (38 pic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52" y="2076449"/>
            <a:ext cx="6237247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610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ool Google Earth Satellite Photos (38 pic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158874"/>
            <a:ext cx="683895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542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ool Google Earth Satellite Photos (38 pic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197142"/>
            <a:ext cx="7372350" cy="543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642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Learning Check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/>
              <a:t>Describe where you live using the following sentence starters</a:t>
            </a:r>
          </a:p>
          <a:p>
            <a:pPr lvl="1" eaLnBrk="1" hangingPunct="1"/>
            <a:r>
              <a:rPr lang="en-US" altLang="en-US" sz="2400" dirty="0"/>
              <a:t>Region: The region I live in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Eastern Shore of Maryland, Mid-Atlantic Region, the East Coast of the United States of America</a:t>
            </a:r>
          </a:p>
          <a:p>
            <a:pPr lvl="1" eaLnBrk="1" hangingPunct="1"/>
            <a:r>
              <a:rPr lang="en-US" altLang="en-US" sz="2400" dirty="0"/>
              <a:t>Continent: The continent I live on is </a:t>
            </a:r>
            <a:r>
              <a:rPr lang="en-US" altLang="en-US" sz="2400" u="sng" dirty="0"/>
              <a:t>	</a:t>
            </a:r>
            <a:r>
              <a:rPr lang="en-US" altLang="en-US" sz="2400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North America</a:t>
            </a:r>
            <a:endParaRPr lang="en-US" altLang="en-US" sz="2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1" eaLnBrk="1" hangingPunct="1"/>
            <a:r>
              <a:rPr lang="en-US" altLang="en-US" sz="2400" dirty="0"/>
              <a:t>Country: The country I live in is </a:t>
            </a:r>
            <a:r>
              <a:rPr lang="en-US" altLang="en-US" sz="2400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United States of America (USA)</a:t>
            </a:r>
          </a:p>
          <a:p>
            <a:pPr lvl="1" eaLnBrk="1" hangingPunct="1"/>
            <a:r>
              <a:rPr lang="en-US" altLang="en-US" sz="2400" dirty="0"/>
              <a:t> Landform: I live near the landform </a:t>
            </a:r>
            <a:r>
              <a:rPr lang="en-US" altLang="en-US" sz="2400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Chesapeake Bay,  </a:t>
            </a:r>
            <a:r>
              <a:rPr lang="en-US" altLang="en-US" sz="2400" u="sng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Choptank</a:t>
            </a:r>
            <a:r>
              <a:rPr lang="en-US" altLang="en-US" sz="2400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River, Atlantic Ocean, </a:t>
            </a:r>
            <a:r>
              <a:rPr lang="en-US" altLang="en-US" sz="2400" u="sng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Delmarva Peninsula</a:t>
            </a:r>
            <a:endParaRPr lang="en-US" altLang="en-US" sz="2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543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Friday Warm Up			September 2, 2016</a:t>
            </a:r>
            <a:br>
              <a:rPr lang="en-US" altLang="en-US" dirty="0"/>
            </a:br>
            <a:r>
              <a:rPr lang="en-US" altLang="en-US" dirty="0"/>
              <a:t>											9/2/16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05200" y="2603287"/>
            <a:ext cx="5571750" cy="363651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800" dirty="0"/>
              <a:t>Warm up question: </a:t>
            </a:r>
          </a:p>
          <a:p>
            <a:pPr marL="0" indent="0">
              <a:buNone/>
              <a:defRPr/>
            </a:pPr>
            <a:r>
              <a:rPr lang="en-US" altLang="en-US" sz="2800" dirty="0"/>
              <a:t>	1.How many oceans are there in the world?</a:t>
            </a:r>
          </a:p>
          <a:p>
            <a:pPr marL="0" indent="0">
              <a:buNone/>
              <a:defRPr/>
            </a:pPr>
            <a:r>
              <a:rPr lang="en-US" altLang="en-US" sz="2800" dirty="0"/>
              <a:t>	2. How many continents did Pangea break into?</a:t>
            </a:r>
          </a:p>
          <a:p>
            <a:pPr marL="0" indent="0">
              <a:buNone/>
              <a:defRPr/>
            </a:pPr>
            <a:endParaRPr lang="en-US" altLang="en-US" sz="2800" dirty="0"/>
          </a:p>
          <a:p>
            <a:pPr>
              <a:defRPr/>
            </a:pPr>
            <a:r>
              <a:rPr lang="en-US" altLang="en-US" sz="2800" dirty="0"/>
              <a:t>Quote of the week: A #2 pencil and a dream can take you anywhere.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47012"/>
              </p:ext>
            </p:extLst>
          </p:nvPr>
        </p:nvGraphicFramePr>
        <p:xfrm>
          <a:off x="6115049" y="2256577"/>
          <a:ext cx="461645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225">
                  <a:extLst>
                    <a:ext uri="{9D8B030D-6E8A-4147-A177-3AD203B41FA5}">
                      <a16:colId xmlns:a16="http://schemas.microsoft.com/office/drawing/2014/main" val="3172161970"/>
                    </a:ext>
                  </a:extLst>
                </a:gridCol>
                <a:gridCol w="2308225">
                  <a:extLst>
                    <a:ext uri="{9D8B030D-6E8A-4147-A177-3AD203B41FA5}">
                      <a16:colId xmlns:a16="http://schemas.microsoft.com/office/drawing/2014/main" val="3524657975"/>
                    </a:ext>
                  </a:extLst>
                </a:gridCol>
              </a:tblGrid>
              <a:tr h="3489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100907"/>
                  </a:ext>
                </a:extLst>
              </a:tr>
              <a:tr h="348986">
                <a:tc>
                  <a:txBody>
                    <a:bodyPr/>
                    <a:lstStyle/>
                    <a:p>
                      <a:r>
                        <a:rPr lang="en-US" altLang="en-US" dirty="0"/>
                        <a:t>Continent</a:t>
                      </a:r>
                    </a:p>
                    <a:p>
                      <a:r>
                        <a:rPr lang="en-US" altLang="en-US" dirty="0"/>
                        <a:t>Ocean </a:t>
                      </a:r>
                    </a:p>
                    <a:p>
                      <a:r>
                        <a:rPr lang="en-US" altLang="en-US" dirty="0"/>
                        <a:t>World </a:t>
                      </a:r>
                    </a:p>
                    <a:p>
                      <a:r>
                        <a:rPr lang="en-US" altLang="en-US" dirty="0"/>
                        <a:t>Intermediate Directions </a:t>
                      </a:r>
                    </a:p>
                    <a:p>
                      <a:r>
                        <a:rPr lang="en-US" altLang="en-US" dirty="0"/>
                        <a:t>Cardinal Directions</a:t>
                      </a:r>
                    </a:p>
                    <a:p>
                      <a:r>
                        <a:rPr lang="en-US" altLang="en-US" dirty="0"/>
                        <a:t>Compass rose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Explain</a:t>
                      </a:r>
                      <a:r>
                        <a:rPr lang="en-US" baseline="0" dirty="0"/>
                        <a:t> the location of the continents and oceans by labeling a blank political world map and explain the directions by labeling a compass rose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085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172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04950" y="-19050"/>
            <a:ext cx="7924800" cy="1143000"/>
          </a:xfrm>
        </p:spPr>
        <p:txBody>
          <a:bodyPr/>
          <a:lstStyle/>
          <a:p>
            <a:r>
              <a:rPr lang="en-US" altLang="en-US"/>
              <a:t>Add to your table of contents…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96269" t="33085" r="140986" b="-78764"/>
          <a:stretch/>
        </p:blipFill>
        <p:spPr>
          <a:xfrm>
            <a:off x="-14687550" y="3257550"/>
            <a:ext cx="7734300" cy="6743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2242" y="1490782"/>
            <a:ext cx="10945422" cy="5124450"/>
            <a:chOff x="758968" y="1402230"/>
            <a:chExt cx="11421672" cy="52127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5093" t="20373" r="69379" b="48035"/>
            <a:stretch/>
          </p:blipFill>
          <p:spPr>
            <a:xfrm>
              <a:off x="758968" y="1402230"/>
              <a:ext cx="11421672" cy="521275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04951" y="3270652"/>
              <a:ext cx="154305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8-31-16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3270652"/>
              <a:ext cx="66675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Geography Introduction Notes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25100" y="3282321"/>
              <a:ext cx="1257300" cy="37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23073" y="257722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8-30-16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2577220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All About Me foldable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77400" y="2577220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8708" y="2969691"/>
            <a:ext cx="113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8-31-16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2969691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Geography Vocabulary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90617" y="2946552"/>
            <a:ext cx="92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5890" y="3720023"/>
            <a:ext cx="110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9-1-16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2441" y="3697843"/>
            <a:ext cx="597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Continents, GPS, GIS, and the Past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3073" y="410761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9-2-16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1073" y="4083098"/>
            <a:ext cx="537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Continents, Oceans, and Compass Rose</a:t>
            </a:r>
          </a:p>
        </p:txBody>
      </p:sp>
    </p:spTree>
    <p:extLst>
      <p:ext uri="{BB962C8B-B14F-4D97-AF65-F5344CB8AC3E}">
        <p14:creationId xmlns:p14="http://schemas.microsoft.com/office/powerpoint/2010/main" val="3669171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Label the Map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Your group will be given a blank map.</a:t>
            </a:r>
          </a:p>
          <a:p>
            <a:r>
              <a:rPr lang="en-US" altLang="en-US" dirty="0"/>
              <a:t>As a group, label the map where you think things belong with the sticky notes, using the word bank that is displayed on the board.</a:t>
            </a:r>
          </a:p>
          <a:p>
            <a:r>
              <a:rPr lang="en-US" altLang="en-US" dirty="0"/>
              <a:t>You must label all of the following things:</a:t>
            </a:r>
          </a:p>
          <a:p>
            <a:pPr lvl="1"/>
            <a:r>
              <a:rPr lang="en-US" altLang="en-US" dirty="0"/>
              <a:t>The continents</a:t>
            </a:r>
          </a:p>
          <a:p>
            <a:pPr lvl="1"/>
            <a:r>
              <a:rPr lang="en-US" altLang="en-US" dirty="0"/>
              <a:t>The oceans</a:t>
            </a:r>
          </a:p>
          <a:p>
            <a:r>
              <a:rPr lang="en-US" altLang="en-US" dirty="0"/>
              <a:t>Use your word banks to help you out!</a:t>
            </a:r>
          </a:p>
          <a:p>
            <a:r>
              <a:rPr lang="en-US" altLang="en-US" dirty="0"/>
              <a:t>Don’t worry about right and wrong. Just try your best so I see what you already know!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1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634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Word Bank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800" dirty="0"/>
              <a:t>South America</a:t>
            </a:r>
          </a:p>
          <a:p>
            <a:r>
              <a:rPr lang="en-US" altLang="en-US" sz="2800" dirty="0"/>
              <a:t>Australia</a:t>
            </a:r>
          </a:p>
          <a:p>
            <a:r>
              <a:rPr lang="en-US" altLang="en-US" sz="2800" dirty="0"/>
              <a:t>Africa</a:t>
            </a:r>
          </a:p>
          <a:p>
            <a:r>
              <a:rPr lang="en-US" altLang="en-US" sz="2800" dirty="0"/>
              <a:t>Asia</a:t>
            </a:r>
          </a:p>
          <a:p>
            <a:r>
              <a:rPr lang="en-US" altLang="en-US" sz="2800" dirty="0"/>
              <a:t>North America</a:t>
            </a:r>
          </a:p>
          <a:p>
            <a:r>
              <a:rPr lang="en-US" altLang="en-US" sz="2800" dirty="0"/>
              <a:t>Europe</a:t>
            </a:r>
            <a:endParaRPr lang="en-US" altLang="en-US" dirty="0"/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>
          <a:xfrm>
            <a:off x="5798806" y="2222286"/>
            <a:ext cx="3566185" cy="3638764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Indian Ocean</a:t>
            </a:r>
          </a:p>
          <a:p>
            <a:r>
              <a:rPr lang="en-US" altLang="en-US" sz="2800" dirty="0"/>
              <a:t>Atlantic Ocean</a:t>
            </a:r>
          </a:p>
          <a:p>
            <a:r>
              <a:rPr lang="en-US" altLang="en-US" sz="2800" dirty="0"/>
              <a:t>Southern Ocean</a:t>
            </a:r>
          </a:p>
          <a:p>
            <a:r>
              <a:rPr lang="en-US" altLang="en-US" sz="2800" dirty="0"/>
              <a:t>Artic Ocean</a:t>
            </a:r>
          </a:p>
          <a:p>
            <a:r>
              <a:rPr lang="en-US" altLang="en-US" sz="2800" dirty="0"/>
              <a:t>Pacific Ocean</a:t>
            </a:r>
          </a:p>
        </p:txBody>
      </p:sp>
    </p:spTree>
    <p:extLst>
      <p:ext uri="{BB962C8B-B14F-4D97-AF65-F5344CB8AC3E}">
        <p14:creationId xmlns:p14="http://schemas.microsoft.com/office/powerpoint/2010/main" val="106330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Complete at the end of your scavenger hunt: </a:t>
            </a:r>
          </a:p>
          <a:p>
            <a:pPr lvl="1"/>
            <a:r>
              <a:rPr lang="en-US" sz="2800" dirty="0"/>
              <a:t>How do the units, chapters and sections go with each other?</a:t>
            </a:r>
          </a:p>
        </p:txBody>
      </p:sp>
    </p:spTree>
    <p:extLst>
      <p:ext uri="{BB962C8B-B14F-4D97-AF65-F5344CB8AC3E}">
        <p14:creationId xmlns:p14="http://schemas.microsoft.com/office/powerpoint/2010/main" val="2923409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" y="694054"/>
            <a:ext cx="9541510" cy="55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16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did we do?</a:t>
            </a:r>
          </a:p>
        </p:txBody>
      </p:sp>
      <p:sp>
        <p:nvSpPr>
          <p:cNvPr id="3584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5844" name="Picture 4" descr="http://lizardpoint.com/geography/images/maps/600x305xworld-labeled.gif.pagespeed.ic._UYeyC45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473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6867" name="Text Placeholder 4"/>
          <p:cNvSpPr>
            <a:spLocks noGrp="1"/>
          </p:cNvSpPr>
          <p:nvPr>
            <p:ph type="body" idx="1"/>
          </p:nvPr>
        </p:nvSpPr>
        <p:spPr>
          <a:xfrm>
            <a:off x="1905000" y="1295401"/>
            <a:ext cx="4040188" cy="639763"/>
          </a:xfrm>
        </p:spPr>
        <p:txBody>
          <a:bodyPr/>
          <a:lstStyle/>
          <a:p>
            <a:r>
              <a:rPr lang="en-US" altLang="en-US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 Continents</a:t>
            </a:r>
          </a:p>
        </p:txBody>
      </p:sp>
      <p:sp>
        <p:nvSpPr>
          <p:cNvPr id="36868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North America</a:t>
            </a:r>
          </a:p>
          <a:p>
            <a:r>
              <a:rPr lang="en-US" altLang="en-U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South America</a:t>
            </a:r>
          </a:p>
          <a:p>
            <a:r>
              <a:rPr lang="en-US" altLang="en-U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Antarctica</a:t>
            </a:r>
          </a:p>
          <a:p>
            <a:r>
              <a:rPr lang="en-US" altLang="en-U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Africa</a:t>
            </a:r>
          </a:p>
          <a:p>
            <a:r>
              <a:rPr lang="en-US" altLang="en-U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Asia</a:t>
            </a:r>
          </a:p>
          <a:p>
            <a:r>
              <a:rPr lang="en-US" altLang="en-U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Australia</a:t>
            </a:r>
          </a:p>
          <a:p>
            <a:r>
              <a:rPr lang="en-US" altLang="en-U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Europe</a:t>
            </a:r>
          </a:p>
        </p:txBody>
      </p:sp>
      <p:sp>
        <p:nvSpPr>
          <p:cNvPr id="36869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1" y="1295401"/>
            <a:ext cx="4041775" cy="639763"/>
          </a:xfrm>
        </p:spPr>
        <p:txBody>
          <a:bodyPr/>
          <a:lstStyle/>
          <a:p>
            <a:r>
              <a:rPr lang="en-US" altLang="en-US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 Oceans</a:t>
            </a:r>
          </a:p>
        </p:txBody>
      </p:sp>
      <p:sp>
        <p:nvSpPr>
          <p:cNvPr id="36870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Atlantic</a:t>
            </a:r>
          </a:p>
          <a:p>
            <a:r>
              <a:rPr lang="en-US" altLang="en-U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Pacific</a:t>
            </a:r>
          </a:p>
          <a:p>
            <a:r>
              <a:rPr lang="en-US" altLang="en-U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Arctic</a:t>
            </a:r>
          </a:p>
          <a:p>
            <a:r>
              <a:rPr lang="en-US" altLang="en-U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Indian</a:t>
            </a:r>
          </a:p>
          <a:p>
            <a:r>
              <a:rPr lang="en-US" altLang="en-U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Southern</a:t>
            </a:r>
          </a:p>
        </p:txBody>
      </p:sp>
    </p:spTree>
    <p:extLst>
      <p:ext uri="{BB962C8B-B14F-4D97-AF65-F5344CB8AC3E}">
        <p14:creationId xmlns:p14="http://schemas.microsoft.com/office/powerpoint/2010/main" val="2333734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can we remember??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</a:t>
            </a:r>
          </a:p>
          <a:p>
            <a:r>
              <a:rPr lang="en-US" altLang="en-US"/>
              <a:t>A</a:t>
            </a:r>
          </a:p>
          <a:p>
            <a:r>
              <a:rPr lang="en-US" altLang="en-US"/>
              <a:t>A</a:t>
            </a:r>
          </a:p>
          <a:p>
            <a:r>
              <a:rPr lang="en-US" altLang="en-US"/>
              <a:t>A</a:t>
            </a:r>
          </a:p>
          <a:p>
            <a:r>
              <a:rPr lang="en-US" altLang="en-US"/>
              <a:t>A</a:t>
            </a:r>
          </a:p>
          <a:p>
            <a:r>
              <a:rPr lang="en-US" altLang="en-US"/>
              <a:t>N</a:t>
            </a:r>
          </a:p>
          <a:p>
            <a:r>
              <a:rPr lang="en-US" altLang="en-US"/>
              <a:t>E</a:t>
            </a:r>
          </a:p>
        </p:txBody>
      </p:sp>
      <p:sp>
        <p:nvSpPr>
          <p:cNvPr id="37893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4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/>
              <a:t>P</a:t>
            </a:r>
          </a:p>
          <a:p>
            <a:r>
              <a:rPr lang="en-US" altLang="en-US"/>
              <a:t>A</a:t>
            </a:r>
          </a:p>
          <a:p>
            <a:r>
              <a:rPr lang="en-US" altLang="en-US"/>
              <a:t>A</a:t>
            </a:r>
          </a:p>
          <a:p>
            <a:r>
              <a:rPr lang="en-US" altLang="en-US"/>
              <a:t>I</a:t>
            </a:r>
          </a:p>
          <a:p>
            <a:r>
              <a:rPr lang="en-US" altLang="en-US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044113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371600" y="-304800"/>
            <a:ext cx="9144000" cy="1143000"/>
          </a:xfrm>
        </p:spPr>
        <p:txBody>
          <a:bodyPr/>
          <a:lstStyle/>
          <a:p>
            <a:r>
              <a:rPr lang="en-US" altLang="en-US"/>
              <a:t>Fill in your own map for your notebook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762000"/>
            <a:ext cx="9250363" cy="6096000"/>
          </a:xfrm>
          <a:noFill/>
        </p:spPr>
      </p:pic>
    </p:spTree>
    <p:extLst>
      <p:ext uri="{BB962C8B-B14F-4D97-AF65-F5344CB8AC3E}">
        <p14:creationId xmlns:p14="http://schemas.microsoft.com/office/powerpoint/2010/main" val="351901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Learning Check– Identify numbers 1-3</a:t>
            </a:r>
          </a:p>
        </p:txBody>
      </p:sp>
      <p:grpSp>
        <p:nvGrpSpPr>
          <p:cNvPr id="39940" name="Group 1"/>
          <p:cNvGrpSpPr>
            <a:grpSpLocks/>
          </p:cNvGrpSpPr>
          <p:nvPr/>
        </p:nvGrpSpPr>
        <p:grpSpPr bwMode="auto">
          <a:xfrm>
            <a:off x="2038350" y="2190749"/>
            <a:ext cx="8172450" cy="4667251"/>
            <a:chOff x="0" y="1266825"/>
            <a:chExt cx="9209088" cy="5591175"/>
          </a:xfrm>
        </p:grpSpPr>
        <p:pic>
          <p:nvPicPr>
            <p:cNvPr id="3994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6825"/>
              <a:ext cx="9209088" cy="559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TextBox 3"/>
            <p:cNvSpPr txBox="1">
              <a:spLocks noChangeArrowheads="1"/>
            </p:cNvSpPr>
            <p:nvPr/>
          </p:nvSpPr>
          <p:spPr bwMode="auto">
            <a:xfrm>
              <a:off x="4495800" y="4062413"/>
              <a:ext cx="838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9943" name="TextBox 4"/>
            <p:cNvSpPr txBox="1">
              <a:spLocks noChangeArrowheads="1"/>
            </p:cNvSpPr>
            <p:nvPr/>
          </p:nvSpPr>
          <p:spPr bwMode="auto">
            <a:xfrm>
              <a:off x="6705600" y="2895600"/>
              <a:ext cx="838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9944" name="TextBox 5"/>
            <p:cNvSpPr txBox="1">
              <a:spLocks noChangeArrowheads="1"/>
            </p:cNvSpPr>
            <p:nvPr/>
          </p:nvSpPr>
          <p:spPr bwMode="auto">
            <a:xfrm>
              <a:off x="838200" y="4646613"/>
              <a:ext cx="990600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66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84873" y="411226"/>
            <a:ext cx="10571998" cy="970450"/>
          </a:xfrm>
        </p:spPr>
        <p:txBody>
          <a:bodyPr/>
          <a:lstStyle/>
          <a:p>
            <a:r>
              <a:rPr lang="en-US" altLang="en-US" dirty="0"/>
              <a:t>Tuesday	Warm Up		September 6, 2016	</a:t>
            </a:r>
            <a:br>
              <a:rPr lang="en-US" altLang="en-US" dirty="0"/>
            </a:br>
            <a:r>
              <a:rPr lang="en-US" altLang="en-US" dirty="0"/>
              <a:t>												9/6/16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84873" y="2342680"/>
            <a:ext cx="4495800" cy="3724275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Warm up question: </a:t>
            </a:r>
          </a:p>
          <a:p>
            <a:pPr marL="0" indent="0">
              <a:buNone/>
              <a:defRPr/>
            </a:pPr>
            <a:r>
              <a:rPr lang="en-US" altLang="en-US" sz="2000" dirty="0"/>
              <a:t>	1.Identify #1 and #2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2286000" y="6400800"/>
            <a:ext cx="769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0181" name="TextBox 2"/>
          <p:cNvSpPr txBox="1">
            <a:spLocks noChangeArrowheads="1"/>
          </p:cNvSpPr>
          <p:nvPr/>
        </p:nvSpPr>
        <p:spPr bwMode="auto">
          <a:xfrm>
            <a:off x="2188286" y="6124079"/>
            <a:ext cx="822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Week # </a:t>
            </a:r>
            <a:r>
              <a:rPr lang="en-US" altLang="en-US" sz="1800" u="sng" dirty="0"/>
              <a:t>3</a:t>
            </a:r>
            <a:r>
              <a:rPr lang="en-US" altLang="en-US" sz="1800" dirty="0"/>
              <a:t>:</a:t>
            </a:r>
            <a:r>
              <a:rPr lang="en-US" altLang="en-US" sz="1800" u="sng" dirty="0"/>
              <a:t> September 5-9, 2016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Quote of the week: Successful people never worry about what others are doing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grpSp>
        <p:nvGrpSpPr>
          <p:cNvPr id="50182" name="Group 3"/>
          <p:cNvGrpSpPr>
            <a:grpSpLocks/>
          </p:cNvGrpSpPr>
          <p:nvPr/>
        </p:nvGrpSpPr>
        <p:grpSpPr bwMode="auto">
          <a:xfrm>
            <a:off x="4152900" y="2895130"/>
            <a:ext cx="7391400" cy="2925763"/>
            <a:chOff x="19050" y="1600200"/>
            <a:chExt cx="9124950" cy="4191000"/>
          </a:xfrm>
        </p:grpSpPr>
        <p:pic>
          <p:nvPicPr>
            <p:cNvPr id="5018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1600200"/>
              <a:ext cx="9124950" cy="419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184" name="TextBox 3"/>
            <p:cNvSpPr txBox="1">
              <a:spLocks noChangeArrowheads="1"/>
            </p:cNvSpPr>
            <p:nvPr/>
          </p:nvSpPr>
          <p:spPr bwMode="auto">
            <a:xfrm>
              <a:off x="3200400" y="3200401"/>
              <a:ext cx="685800" cy="837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0185" name="TextBox 5"/>
            <p:cNvSpPr txBox="1">
              <a:spLocks noChangeArrowheads="1"/>
            </p:cNvSpPr>
            <p:nvPr/>
          </p:nvSpPr>
          <p:spPr bwMode="auto">
            <a:xfrm>
              <a:off x="5791200" y="4876800"/>
              <a:ext cx="685801" cy="66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307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altLang="en-US"/>
              <a:t>What will I learn today?</a:t>
            </a:r>
          </a:p>
        </p:txBody>
      </p:sp>
      <p:sp>
        <p:nvSpPr>
          <p:cNvPr id="51203" name="Text Placeholder 4"/>
          <p:cNvSpPr>
            <a:spLocks noGrp="1"/>
          </p:cNvSpPr>
          <p:nvPr>
            <p:ph type="body" idx="1"/>
          </p:nvPr>
        </p:nvSpPr>
        <p:spPr>
          <a:xfrm>
            <a:off x="1981200" y="1371601"/>
            <a:ext cx="4040188" cy="639763"/>
          </a:xfrm>
        </p:spPr>
        <p:txBody>
          <a:bodyPr/>
          <a:lstStyle/>
          <a:p>
            <a:r>
              <a:rPr lang="en-US" altLang="en-US"/>
              <a:t>Know</a:t>
            </a:r>
          </a:p>
        </p:txBody>
      </p:sp>
      <p:sp>
        <p:nvSpPr>
          <p:cNvPr id="51204" name="Content Placeholder 5"/>
          <p:cNvSpPr>
            <a:spLocks noGrp="1"/>
          </p:cNvSpPr>
          <p:nvPr>
            <p:ph sz="half" idx="2"/>
          </p:nvPr>
        </p:nvSpPr>
        <p:spPr>
          <a:xfrm>
            <a:off x="2057400" y="2514600"/>
            <a:ext cx="4040188" cy="3951288"/>
          </a:xfrm>
        </p:spPr>
        <p:txBody>
          <a:bodyPr/>
          <a:lstStyle/>
          <a:p>
            <a:r>
              <a:rPr lang="en-US" altLang="en-US"/>
              <a:t>Legend</a:t>
            </a:r>
          </a:p>
          <a:p>
            <a:r>
              <a:rPr lang="en-US" altLang="en-US"/>
              <a:t>Scale</a:t>
            </a:r>
          </a:p>
          <a:p>
            <a:r>
              <a:rPr lang="en-US" altLang="en-US"/>
              <a:t>Compass rose</a:t>
            </a:r>
          </a:p>
          <a:p>
            <a:r>
              <a:rPr lang="en-US" altLang="en-US"/>
              <a:t>Intermediate directions</a:t>
            </a:r>
          </a:p>
          <a:p>
            <a:r>
              <a:rPr lang="en-US" altLang="en-US"/>
              <a:t>Cardinal directions</a:t>
            </a:r>
          </a:p>
        </p:txBody>
      </p:sp>
      <p:sp>
        <p:nvSpPr>
          <p:cNvPr id="5120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69026" y="1363663"/>
            <a:ext cx="4041775" cy="639762"/>
          </a:xfrm>
        </p:spPr>
        <p:txBody>
          <a:bodyPr/>
          <a:lstStyle/>
          <a:p>
            <a:r>
              <a:rPr lang="en-US" altLang="en-US"/>
              <a:t>Do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1" y="2514600"/>
            <a:ext cx="4041775" cy="39512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Describe objects on a map by using the parts of a map as well as describe a place they know by creating a map of that place. </a:t>
            </a: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71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04950" y="-19050"/>
            <a:ext cx="7924800" cy="1143000"/>
          </a:xfrm>
        </p:spPr>
        <p:txBody>
          <a:bodyPr/>
          <a:lstStyle/>
          <a:p>
            <a:r>
              <a:rPr lang="en-US" altLang="en-US"/>
              <a:t>Add to your table of contents…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96269" t="33085" r="140986" b="-78764"/>
          <a:stretch/>
        </p:blipFill>
        <p:spPr>
          <a:xfrm>
            <a:off x="-14687550" y="3257550"/>
            <a:ext cx="7734300" cy="6743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2242" y="1490782"/>
            <a:ext cx="10945422" cy="5124450"/>
            <a:chOff x="758968" y="1402230"/>
            <a:chExt cx="11421672" cy="52127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5093" t="20373" r="69379" b="48035"/>
            <a:stretch/>
          </p:blipFill>
          <p:spPr>
            <a:xfrm>
              <a:off x="758968" y="1402230"/>
              <a:ext cx="11421672" cy="521275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04951" y="3270652"/>
              <a:ext cx="154305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8-31-16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3270652"/>
              <a:ext cx="66675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Geography Introduction Notes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25100" y="3282321"/>
              <a:ext cx="1257300" cy="37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23073" y="257722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8-30-16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2577220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All About Me foldable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77400" y="2577220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8708" y="2969691"/>
            <a:ext cx="113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8-31-16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2969691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Geography Vocabulary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90617" y="2946552"/>
            <a:ext cx="92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5890" y="3720023"/>
            <a:ext cx="110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9-1-16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2441" y="3697843"/>
            <a:ext cx="597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Continents, GPS, GIS, and the Past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3073" y="410761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9-2-16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1073" y="4083098"/>
            <a:ext cx="537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Continents, Oceans, and Compass Rose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05890" y="4452430"/>
            <a:ext cx="1016017" cy="367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9-6-16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3039" y="4476944"/>
            <a:ext cx="475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Equator, Prime Meridian, Parts of a map</a:t>
            </a:r>
          </a:p>
        </p:txBody>
      </p:sp>
    </p:spTree>
    <p:extLst>
      <p:ext uri="{BB962C8B-B14F-4D97-AF65-F5344CB8AC3E}">
        <p14:creationId xmlns:p14="http://schemas.microsoft.com/office/powerpoint/2010/main" val="39930940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Lost? Use Directions!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9050" y="1417637"/>
            <a:ext cx="9944100" cy="243046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Directions on a map – use the </a:t>
            </a:r>
            <a:r>
              <a:rPr lang="en-US" altLang="en-US" sz="3600" b="1" u="sng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compass rose</a:t>
            </a:r>
            <a:endParaRPr lang="en-US" altLang="en-US" sz="3600" dirty="0"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35242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9100" y="3360624"/>
            <a:ext cx="43243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u="sng" dirty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Cardinal Directions</a:t>
            </a:r>
            <a:r>
              <a:rPr lang="en-US" altLang="en-US" b="1" dirty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dirty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North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dirty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South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dirty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East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dirty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West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72450" y="3360624"/>
            <a:ext cx="28384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u="sng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Intermediate Directions</a:t>
            </a:r>
            <a:r>
              <a:rPr lang="en-US" altLang="en-US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Northeast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Southeast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Northwest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Southwest</a:t>
            </a:r>
          </a:p>
        </p:txBody>
      </p:sp>
    </p:spTree>
    <p:extLst>
      <p:ext uri="{BB962C8B-B14F-4D97-AF65-F5344CB8AC3E}">
        <p14:creationId xmlns:p14="http://schemas.microsoft.com/office/powerpoint/2010/main" val="323267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295400" y="443866"/>
            <a:ext cx="9209088" cy="5591175"/>
            <a:chOff x="0" y="1266825"/>
            <a:chExt cx="9209088" cy="55911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6825"/>
              <a:ext cx="9209088" cy="559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4495800" y="4062413"/>
              <a:ext cx="838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/>
                <a:t>1</a:t>
              </a:r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6705600" y="2895600"/>
              <a:ext cx="838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/>
                <a:t>2</a:t>
              </a: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838200" y="4646613"/>
              <a:ext cx="990600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531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988" name="Picture 2" descr="C:\Program Files\Common Files\Microsoft Shared\Clipart\cagcat50\DD01352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373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5257800" y="5334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latin typeface="Century Gothic" panose="020B0502020202020204" pitchFamily="34" charset="0"/>
              </a:rPr>
              <a:t>NORTH</a:t>
            </a: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2952750" y="5105400"/>
            <a:ext cx="7239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4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NORTH</a:t>
            </a:r>
            <a:r>
              <a:rPr lang="en-US" altLang="en-US" sz="4400" b="1" dirty="0">
                <a:latin typeface="Century Gothic" pitchFamily="34" charset="0"/>
              </a:rPr>
              <a:t> </a:t>
            </a:r>
            <a:r>
              <a:rPr lang="en-US" altLang="en-US" sz="4000" b="1" dirty="0">
                <a:latin typeface="Century Gothic" pitchFamily="34" charset="0"/>
              </a:rPr>
              <a:t>is the direction </a:t>
            </a:r>
            <a:r>
              <a:rPr lang="en-US" alt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at the top of the compass rose</a:t>
            </a:r>
            <a:r>
              <a:rPr lang="en-US" altLang="en-US" sz="4000" b="1" dirty="0"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200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2" descr="C:\Program Files\Common Files\Microsoft Shared\Clipart\cagcat50\DD01352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057400"/>
            <a:ext cx="373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7962900" y="60198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SOUTH</a:t>
            </a: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7239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4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SOUTH</a:t>
            </a:r>
            <a:r>
              <a:rPr lang="en-US" altLang="en-US" sz="4400" b="1" dirty="0">
                <a:latin typeface="Century Gothic" pitchFamily="34" charset="0"/>
              </a:rPr>
              <a:t> </a:t>
            </a:r>
            <a:r>
              <a:rPr lang="en-US" altLang="en-US" sz="4000" b="1" dirty="0">
                <a:latin typeface="Century Gothic" pitchFamily="34" charset="0"/>
              </a:rPr>
              <a:t>is the </a:t>
            </a:r>
            <a:r>
              <a:rPr lang="en-US" alt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direction at the bottom of the compass rose</a:t>
            </a:r>
            <a:r>
              <a:rPr lang="en-US" altLang="en-US" sz="4000" b="1" dirty="0"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36876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2" descr="C:\Program Files\Common Files\Microsoft Shared\Clipart\cagcat50\DD01352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373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8153400" y="22098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latin typeface="Century Gothic" panose="020B0502020202020204" pitchFamily="34" charset="0"/>
              </a:rPr>
              <a:t>EAST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3048000" y="5105400"/>
            <a:ext cx="7239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4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EAST</a:t>
            </a:r>
            <a:r>
              <a:rPr lang="en-US" altLang="en-US" sz="4400" b="1" dirty="0">
                <a:latin typeface="Century Gothic" pitchFamily="34" charset="0"/>
              </a:rPr>
              <a:t> </a:t>
            </a:r>
            <a:r>
              <a:rPr lang="en-US" altLang="en-US" sz="4000" b="1" dirty="0">
                <a:latin typeface="Century Gothic" pitchFamily="34" charset="0"/>
              </a:rPr>
              <a:t>is the </a:t>
            </a:r>
            <a:r>
              <a:rPr lang="en-US" alt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direction to the right on the compass rose.</a:t>
            </a:r>
          </a:p>
        </p:txBody>
      </p:sp>
    </p:spTree>
    <p:extLst>
      <p:ext uri="{BB962C8B-B14F-4D97-AF65-F5344CB8AC3E}">
        <p14:creationId xmlns:p14="http://schemas.microsoft.com/office/powerpoint/2010/main" val="877651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2" descr="C:\Program Files\Common Files\Microsoft Shared\Clipart\cagcat50\DD01352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373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2362200" y="2209800"/>
            <a:ext cx="243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latin typeface="Century Gothic" panose="020B0502020202020204" pitchFamily="34" charset="0"/>
              </a:rPr>
              <a:t>     WEST</a:t>
            </a: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3048000" y="5105400"/>
            <a:ext cx="7239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4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WEST</a:t>
            </a:r>
            <a:r>
              <a:rPr lang="en-US" altLang="en-US" sz="4400" b="1" dirty="0">
                <a:latin typeface="Century Gothic" pitchFamily="34" charset="0"/>
              </a:rPr>
              <a:t> </a:t>
            </a:r>
            <a:r>
              <a:rPr lang="en-US" altLang="en-US" sz="4000" b="1" dirty="0">
                <a:latin typeface="Century Gothic" pitchFamily="34" charset="0"/>
              </a:rPr>
              <a:t>is the </a:t>
            </a:r>
            <a:r>
              <a:rPr lang="en-US" alt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direction to the left on the compass rose.</a:t>
            </a:r>
          </a:p>
        </p:txBody>
      </p:sp>
    </p:spTree>
    <p:extLst>
      <p:ext uri="{BB962C8B-B14F-4D97-AF65-F5344CB8AC3E}">
        <p14:creationId xmlns:p14="http://schemas.microsoft.com/office/powerpoint/2010/main" val="1173009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504950" y="-19050"/>
            <a:ext cx="7924800" cy="1143000"/>
          </a:xfrm>
        </p:spPr>
        <p:txBody>
          <a:bodyPr/>
          <a:lstStyle/>
          <a:p>
            <a:r>
              <a:rPr lang="en-US" altLang="en-US"/>
              <a:t>Intermediate Directions</a:t>
            </a:r>
          </a:p>
        </p:txBody>
      </p:sp>
      <p:pic>
        <p:nvPicPr>
          <p:cNvPr id="46084" name="Picture 2" descr="C:\Program Files\Common Files\Microsoft Shared\Clipart\cagcat50\DD01352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28850"/>
            <a:ext cx="373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86100" y="2590801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Northwest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15200" y="2590801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Northeast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19400" y="5257801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Southwest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15200" y="5257801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Southeast</a:t>
            </a:r>
          </a:p>
        </p:txBody>
      </p:sp>
    </p:spTree>
    <p:extLst>
      <p:ext uri="{BB962C8B-B14F-4D97-AF65-F5344CB8AC3E}">
        <p14:creationId xmlns:p14="http://schemas.microsoft.com/office/powerpoint/2010/main" val="26689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Exit Ticket: Label the missing parts.</a:t>
            </a:r>
          </a:p>
        </p:txBody>
      </p:sp>
      <p:pic>
        <p:nvPicPr>
          <p:cNvPr id="49156" name="Picture 2" descr="C:\Program Files\Common Files\Microsoft Shared\Clipart\cagcat50\DD01352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28850"/>
            <a:ext cx="373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3848100" y="391795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/>
              <a:t>A</a:t>
            </a:r>
          </a:p>
        </p:txBody>
      </p:sp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7239000" y="274320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/>
              <a:t>C</a:t>
            </a:r>
          </a:p>
        </p:txBody>
      </p: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7067550" y="518160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730059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943100"/>
            <a:ext cx="10553700" cy="39147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The </a:t>
            </a:r>
            <a:r>
              <a:rPr 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equator is an invisible line that cuts the earth in half from side to side</a:t>
            </a:r>
          </a:p>
          <a:p>
            <a:pPr lvl="1">
              <a:defRPr/>
            </a:pPr>
            <a:r>
              <a:rPr lang="en-US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Located at 0 degrees latitude</a:t>
            </a:r>
          </a:p>
          <a:p>
            <a:pPr>
              <a:defRPr/>
            </a:pPr>
            <a:r>
              <a:rPr lang="en-US" sz="2800" dirty="0"/>
              <a:t>The </a:t>
            </a:r>
            <a:r>
              <a:rPr 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prime meridian is an invisible line that cuts the earth in half from top to bottom</a:t>
            </a:r>
          </a:p>
          <a:p>
            <a:pPr lvl="1">
              <a:defRPr/>
            </a:pPr>
            <a:r>
              <a:rPr lang="en-US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Located at 0 degrees longitude</a:t>
            </a:r>
          </a:p>
        </p:txBody>
      </p:sp>
      <p:pic>
        <p:nvPicPr>
          <p:cNvPr id="47108" name="Picture 2" descr="http://6socialstudies.wikispaces.com/file/view/PrimemeridianEquator.jpg/365246140/655x273/PrimemeridianEqu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28264"/>
            <a:ext cx="4819650" cy="214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2745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6socialstudies.wikispaces.com/file/view/PrimemeridianEquator.jpg/365246140/655x273/PrimemeridianEqu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5" y="1028700"/>
            <a:ext cx="1113089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2018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Parts of a map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/>
              <a:t>The compass rose</a:t>
            </a:r>
          </a:p>
        </p:txBody>
      </p:sp>
      <p:pic>
        <p:nvPicPr>
          <p:cNvPr id="52228" name="Picture 4" descr="C:\WINDOWS\TEMP\\msotw9_temp0.jpg"/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" b="68407"/>
          <a:stretch>
            <a:fillRect/>
          </a:stretch>
        </p:blipFill>
        <p:spPr bwMode="auto">
          <a:xfrm>
            <a:off x="3429707" y="2816061"/>
            <a:ext cx="7700621" cy="291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553513" y="4152550"/>
            <a:ext cx="3431096" cy="1367406"/>
          </a:xfrm>
          <a:prstGeom prst="ellipse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125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32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62" y="2421731"/>
            <a:ext cx="2466975" cy="3352800"/>
          </a:xfrm>
          <a:noFill/>
        </p:spPr>
      </p:pic>
      <p:pic>
        <p:nvPicPr>
          <p:cNvPr id="53251" name="Picture 2" descr="C:\WINDOWS\TEMP\\msotw9_temp0.jpg"/>
          <p:cNvPicPr>
            <a:picLocks noChangeAspect="1" noChangeArrowheads="1"/>
          </p:cNvPicPr>
          <p:nvPr/>
        </p:nvPicPr>
        <p:blipFill>
          <a:blip r:embed="rId3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3" r="53409" b="55495"/>
          <a:stretch>
            <a:fillRect/>
          </a:stretch>
        </p:blipFill>
        <p:spPr bwMode="auto">
          <a:xfrm>
            <a:off x="462093" y="2866763"/>
            <a:ext cx="6019800" cy="22034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14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bring to class tomorrow…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Spiral Notebook</a:t>
            </a:r>
          </a:p>
          <a:p>
            <a:r>
              <a:rPr lang="en-US" dirty="0"/>
              <a:t>Parent Information Sheet</a:t>
            </a:r>
          </a:p>
        </p:txBody>
      </p:sp>
    </p:spTree>
    <p:extLst>
      <p:ext uri="{BB962C8B-B14F-4D97-AF65-F5344CB8AC3E}">
        <p14:creationId xmlns:p14="http://schemas.microsoft.com/office/powerpoint/2010/main" val="28712083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Maps have legends to explain the symbols.</a:t>
            </a:r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2364581"/>
            <a:ext cx="2466975" cy="3352800"/>
          </a:xfrm>
          <a:noFill/>
        </p:spPr>
      </p:pic>
    </p:spTree>
    <p:extLst>
      <p:ext uri="{BB962C8B-B14F-4D97-AF65-F5344CB8AC3E}">
        <p14:creationId xmlns:p14="http://schemas.microsoft.com/office/powerpoint/2010/main" val="37508507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5300" name="Picture 2" descr="C:\WINDOWS\TEMP\\msotw9_temp0.jpg"/>
          <p:cNvPicPr>
            <a:picLocks noChangeAspect="1" noChangeArrowheads="1"/>
          </p:cNvPicPr>
          <p:nvPr/>
        </p:nvPicPr>
        <p:blipFill>
          <a:blip r:embed="rId2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51099" r="9091" b="38187"/>
          <a:stretch>
            <a:fillRect/>
          </a:stretch>
        </p:blipFill>
        <p:spPr bwMode="auto">
          <a:xfrm>
            <a:off x="183159" y="3148287"/>
            <a:ext cx="6511256" cy="180059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3" descr="C:\WINDOWS\TEMP\\msotw9_temp0.jpg"/>
          <p:cNvPicPr>
            <a:picLocks noChangeAspect="1" noChangeArrowheads="1"/>
          </p:cNvPicPr>
          <p:nvPr/>
        </p:nvPicPr>
        <p:blipFill>
          <a:blip r:embed="rId2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3" r="61363" b="33243"/>
          <a:stretch>
            <a:fillRect/>
          </a:stretch>
        </p:blipFill>
        <p:spPr bwMode="auto">
          <a:xfrm>
            <a:off x="7267198" y="3148287"/>
            <a:ext cx="41148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1191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Plickers review!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sz="3600"/>
              <a:t>Get your plickers ready to answer some questions and read some maps!</a:t>
            </a:r>
          </a:p>
        </p:txBody>
      </p:sp>
    </p:spTree>
    <p:extLst>
      <p:ext uri="{BB962C8B-B14F-4D97-AF65-F5344CB8AC3E}">
        <p14:creationId xmlns:p14="http://schemas.microsoft.com/office/powerpoint/2010/main" val="18052042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Create a map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524000" y="2209801"/>
            <a:ext cx="9144000" cy="3876675"/>
          </a:xfrm>
        </p:spPr>
        <p:txBody>
          <a:bodyPr>
            <a:normAutofit/>
          </a:bodyPr>
          <a:lstStyle/>
          <a:p>
            <a:r>
              <a:rPr lang="en-US" altLang="en-US"/>
              <a:t>Think of a place you know very well.</a:t>
            </a:r>
          </a:p>
          <a:p>
            <a:r>
              <a:rPr lang="en-US" altLang="en-US"/>
              <a:t>It could be your bedroom, this classroom, your kitchen,….</a:t>
            </a:r>
          </a:p>
          <a:p>
            <a:r>
              <a:rPr lang="en-US" altLang="en-US"/>
              <a:t>Create a map of this place.</a:t>
            </a:r>
          </a:p>
          <a:p>
            <a:r>
              <a:rPr lang="en-US" altLang="en-US"/>
              <a:t>It must include the following:</a:t>
            </a:r>
          </a:p>
          <a:p>
            <a:pPr lvl="1"/>
            <a:r>
              <a:rPr lang="en-US" altLang="en-US"/>
              <a:t>A title describing what the map is of.</a:t>
            </a:r>
          </a:p>
          <a:p>
            <a:pPr lvl="1"/>
            <a:r>
              <a:rPr lang="en-US" altLang="en-US"/>
              <a:t>Symbols within the map</a:t>
            </a:r>
          </a:p>
          <a:p>
            <a:pPr lvl="1"/>
            <a:r>
              <a:rPr lang="en-US" altLang="en-US"/>
              <a:t>A legend describing the symbols</a:t>
            </a:r>
          </a:p>
          <a:p>
            <a:pPr lvl="1"/>
            <a:r>
              <a:rPr lang="en-US" altLang="en-US"/>
              <a:t>A scale to show how big or small spaces are</a:t>
            </a:r>
          </a:p>
          <a:p>
            <a:pPr lvl="1"/>
            <a:r>
              <a:rPr lang="en-US" altLang="en-US"/>
              <a:t>A compass rose</a:t>
            </a:r>
          </a:p>
        </p:txBody>
      </p:sp>
    </p:spTree>
    <p:extLst>
      <p:ext uri="{BB962C8B-B14F-4D97-AF65-F5344CB8AC3E}">
        <p14:creationId xmlns:p14="http://schemas.microsoft.com/office/powerpoint/2010/main" val="10990155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Homework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Finish your map for homework due tomorrow! </a:t>
            </a:r>
          </a:p>
          <a:p>
            <a:endParaRPr lang="en-US" altLang="en-US"/>
          </a:p>
          <a:p>
            <a:r>
              <a:rPr lang="en-US" altLang="en-US"/>
              <a:t>We still have a quiz tomorrow on geography skills and vocabulary!</a:t>
            </a:r>
          </a:p>
        </p:txBody>
      </p:sp>
    </p:spTree>
    <p:extLst>
      <p:ext uri="{BB962C8B-B14F-4D97-AF65-F5344CB8AC3E}">
        <p14:creationId xmlns:p14="http://schemas.microsoft.com/office/powerpoint/2010/main" val="27941700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Exit Ticket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836" y="2900364"/>
            <a:ext cx="5917623" cy="3636963"/>
          </a:xfrm>
          <a:noFill/>
        </p:spPr>
      </p:pic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1524000" y="2438401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According to the map, how many camping trailers are there?</a:t>
            </a:r>
          </a:p>
        </p:txBody>
      </p:sp>
    </p:spTree>
    <p:extLst>
      <p:ext uri="{BB962C8B-B14F-4D97-AF65-F5344CB8AC3E}">
        <p14:creationId xmlns:p14="http://schemas.microsoft.com/office/powerpoint/2010/main" val="30372724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526968" y="1544457"/>
            <a:ext cx="10571998" cy="558102"/>
          </a:xfrm>
        </p:spPr>
        <p:txBody>
          <a:bodyPr/>
          <a:lstStyle/>
          <a:p>
            <a:r>
              <a:rPr lang="en-US" altLang="en-US" dirty="0"/>
              <a:t>Wednesday Warm Up September 7, 2016	</a:t>
            </a:r>
            <a:br>
              <a:rPr lang="en-US" altLang="en-US" dirty="0"/>
            </a:br>
            <a:r>
              <a:rPr lang="en-US" altLang="en-US" dirty="0"/>
              <a:t>																	9/7/16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Warm up question: Pick 2 and define them:</a:t>
            </a:r>
          </a:p>
          <a:p>
            <a:pPr>
              <a:defRPr/>
            </a:pPr>
            <a:r>
              <a:rPr lang="en-US" dirty="0"/>
              <a:t>Scale</a:t>
            </a:r>
          </a:p>
          <a:p>
            <a:pPr>
              <a:defRPr/>
            </a:pPr>
            <a:r>
              <a:rPr lang="en-US" dirty="0"/>
              <a:t>Compass rose</a:t>
            </a:r>
          </a:p>
          <a:p>
            <a:pPr>
              <a:defRPr/>
            </a:pPr>
            <a:r>
              <a:rPr lang="en-US" dirty="0"/>
              <a:t>Legend</a:t>
            </a:r>
          </a:p>
          <a:p>
            <a:pPr>
              <a:defRPr/>
            </a:pPr>
            <a:r>
              <a:rPr lang="en-US" dirty="0"/>
              <a:t>Symbol </a:t>
            </a:r>
          </a:p>
          <a:p>
            <a:pPr>
              <a:defRPr/>
            </a:pPr>
            <a:r>
              <a:rPr lang="en-US" dirty="0"/>
              <a:t>Geography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701724" y="5583973"/>
            <a:ext cx="95227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</a:rPr>
              <a:t>Week # </a:t>
            </a:r>
            <a:r>
              <a:rPr lang="en-US" altLang="en-US" sz="1800" b="1" u="sng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n-US" altLang="en-US" sz="1800" b="1" u="sng" dirty="0">
                <a:solidFill>
                  <a:schemeClr val="accent2">
                    <a:lumMod val="50000"/>
                  </a:schemeClr>
                </a:solidFill>
              </a:rPr>
              <a:t> September 5-9, 2016</a:t>
            </a:r>
            <a:endParaRPr lang="en-US" altLang="en-US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</a:rPr>
              <a:t>Quote of the week: Successful people never worry about what others are doing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645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altLang="en-US"/>
              <a:t>What will I learn today?</a:t>
            </a:r>
          </a:p>
        </p:txBody>
      </p:sp>
      <p:sp>
        <p:nvSpPr>
          <p:cNvPr id="61443" name="Text Placeholder 4"/>
          <p:cNvSpPr>
            <a:spLocks noGrp="1"/>
          </p:cNvSpPr>
          <p:nvPr>
            <p:ph type="body" idx="1"/>
          </p:nvPr>
        </p:nvSpPr>
        <p:spPr>
          <a:xfrm>
            <a:off x="2057400" y="1143001"/>
            <a:ext cx="4040188" cy="639763"/>
          </a:xfrm>
        </p:spPr>
        <p:txBody>
          <a:bodyPr/>
          <a:lstStyle/>
          <a:p>
            <a:r>
              <a:rPr lang="en-US" altLang="en-US"/>
              <a:t>Know</a:t>
            </a:r>
          </a:p>
        </p:txBody>
      </p:sp>
      <p:sp>
        <p:nvSpPr>
          <p:cNvPr id="61444" name="Content Placeholder 5"/>
          <p:cNvSpPr>
            <a:spLocks noGrp="1"/>
          </p:cNvSpPr>
          <p:nvPr>
            <p:ph sz="half" idx="2"/>
          </p:nvPr>
        </p:nvSpPr>
        <p:spPr>
          <a:xfrm>
            <a:off x="2057400" y="2514600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altLang="en-US" sz="1800" dirty="0"/>
              <a:t>Legend</a:t>
            </a:r>
          </a:p>
          <a:p>
            <a:r>
              <a:rPr lang="en-US" altLang="en-US" sz="1800" dirty="0"/>
              <a:t>Scale</a:t>
            </a:r>
          </a:p>
          <a:p>
            <a:r>
              <a:rPr lang="en-US" altLang="en-US" sz="1800" dirty="0"/>
              <a:t>Compass rose</a:t>
            </a:r>
          </a:p>
          <a:p>
            <a:r>
              <a:rPr lang="en-US" altLang="en-US" sz="1800" dirty="0"/>
              <a:t>Thematic map</a:t>
            </a:r>
          </a:p>
          <a:p>
            <a:r>
              <a:rPr lang="en-US" altLang="en-US" dirty="0"/>
              <a:t>Topographic map</a:t>
            </a:r>
          </a:p>
          <a:p>
            <a:r>
              <a:rPr lang="en-US" altLang="en-US" sz="1800" dirty="0"/>
              <a:t>Political map</a:t>
            </a:r>
          </a:p>
          <a:p>
            <a:r>
              <a:rPr lang="en-US" altLang="en-US" dirty="0"/>
              <a:t>Physical map</a:t>
            </a:r>
          </a:p>
          <a:p>
            <a:r>
              <a:rPr lang="en-US" altLang="en-US" sz="1800" dirty="0"/>
              <a:t>Population density map</a:t>
            </a:r>
          </a:p>
          <a:p>
            <a:r>
              <a:rPr lang="en-US" altLang="en-US" dirty="0"/>
              <a:t>Navigational map</a:t>
            </a:r>
          </a:p>
          <a:p>
            <a:r>
              <a:rPr lang="en-US" altLang="en-US" sz="1800" dirty="0"/>
              <a:t>Relie</a:t>
            </a:r>
            <a:r>
              <a:rPr lang="en-US" altLang="en-US" dirty="0"/>
              <a:t>f map</a:t>
            </a:r>
            <a:endParaRPr lang="en-US" altLang="en-US" sz="1800" dirty="0"/>
          </a:p>
        </p:txBody>
      </p:sp>
      <p:sp>
        <p:nvSpPr>
          <p:cNvPr id="6144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1" y="1143001"/>
            <a:ext cx="4041775" cy="639763"/>
          </a:xfrm>
        </p:spPr>
        <p:txBody>
          <a:bodyPr/>
          <a:lstStyle/>
          <a:p>
            <a:r>
              <a:rPr lang="en-US" altLang="en-US" dirty="0"/>
              <a:t>Do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1" y="2514600"/>
            <a:ext cx="4041775" cy="3951288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Describe a place by creating a map of it using the major parts of a maps, as well as explain the different types of map by determining the type of map being displayed. 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651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Create a map (Periods 1,3, and 6)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524000" y="2209801"/>
            <a:ext cx="9144000" cy="3876675"/>
          </a:xfrm>
        </p:spPr>
        <p:txBody>
          <a:bodyPr>
            <a:normAutofit/>
          </a:bodyPr>
          <a:lstStyle/>
          <a:p>
            <a:r>
              <a:rPr lang="en-US" altLang="en-US"/>
              <a:t>Think of a place you know very well.</a:t>
            </a:r>
          </a:p>
          <a:p>
            <a:r>
              <a:rPr lang="en-US" altLang="en-US"/>
              <a:t>It could be your bedroom, this classroom, your kitchen,….</a:t>
            </a:r>
          </a:p>
          <a:p>
            <a:r>
              <a:rPr lang="en-US" altLang="en-US"/>
              <a:t>Create a map of this place.</a:t>
            </a:r>
          </a:p>
          <a:p>
            <a:r>
              <a:rPr lang="en-US" altLang="en-US"/>
              <a:t>It must include the following:</a:t>
            </a:r>
          </a:p>
          <a:p>
            <a:pPr lvl="1"/>
            <a:r>
              <a:rPr lang="en-US" altLang="en-US"/>
              <a:t>A title describing what the map is of.</a:t>
            </a:r>
          </a:p>
          <a:p>
            <a:pPr lvl="1"/>
            <a:r>
              <a:rPr lang="en-US" altLang="en-US"/>
              <a:t>Symbols within the map</a:t>
            </a:r>
          </a:p>
          <a:p>
            <a:pPr lvl="1"/>
            <a:r>
              <a:rPr lang="en-US" altLang="en-US"/>
              <a:t>A legend describing the symbols</a:t>
            </a:r>
          </a:p>
          <a:p>
            <a:pPr lvl="1"/>
            <a:r>
              <a:rPr lang="en-US" altLang="en-US"/>
              <a:t>A scale to show how big or small spaces are</a:t>
            </a:r>
          </a:p>
          <a:p>
            <a:pPr lvl="1"/>
            <a:r>
              <a:rPr lang="en-US" altLang="en-US"/>
              <a:t>A compass rose</a:t>
            </a:r>
          </a:p>
        </p:txBody>
      </p:sp>
    </p:spTree>
    <p:extLst>
      <p:ext uri="{BB962C8B-B14F-4D97-AF65-F5344CB8AC3E}">
        <p14:creationId xmlns:p14="http://schemas.microsoft.com/office/powerpoint/2010/main" val="12139866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04950" y="-19050"/>
            <a:ext cx="7924800" cy="1143000"/>
          </a:xfrm>
        </p:spPr>
        <p:txBody>
          <a:bodyPr/>
          <a:lstStyle/>
          <a:p>
            <a:r>
              <a:rPr lang="en-US" altLang="en-US"/>
              <a:t>Add to your table of contents…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96269" t="33085" r="140986" b="-78764"/>
          <a:stretch/>
        </p:blipFill>
        <p:spPr>
          <a:xfrm>
            <a:off x="-14687550" y="3257550"/>
            <a:ext cx="7734300" cy="6743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7857" y="1504950"/>
            <a:ext cx="10945422" cy="5124450"/>
            <a:chOff x="758968" y="1402230"/>
            <a:chExt cx="11421672" cy="52127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5093" t="20373" r="69379" b="48035"/>
            <a:stretch/>
          </p:blipFill>
          <p:spPr>
            <a:xfrm>
              <a:off x="758968" y="1402230"/>
              <a:ext cx="11421672" cy="521275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04951" y="3270652"/>
              <a:ext cx="154305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8-31-16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3270652"/>
              <a:ext cx="66675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Geography Introduction Notes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25100" y="3282321"/>
              <a:ext cx="1257300" cy="37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23073" y="257722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8-30-16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2577220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All About Me foldable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77400" y="2577220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8708" y="2969691"/>
            <a:ext cx="113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8-31-16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2969691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Geography Vocabulary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90617" y="2946552"/>
            <a:ext cx="92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5890" y="3720023"/>
            <a:ext cx="110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9-1-16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2441" y="3697843"/>
            <a:ext cx="597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Continents, GPS, GIS, and the Past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3073" y="410761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9-2-16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1073" y="4083098"/>
            <a:ext cx="537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Continents, Oceans, and Compass Rose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05890" y="4452430"/>
            <a:ext cx="1016017" cy="367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9-6-16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3039" y="4476944"/>
            <a:ext cx="475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Equator, Prime Meridian, Parts of a map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23073" y="4840019"/>
            <a:ext cx="11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9-7-16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07405" y="4840019"/>
            <a:ext cx="4989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Types of Maps</a:t>
            </a:r>
          </a:p>
        </p:txBody>
      </p:sp>
    </p:spTree>
    <p:extLst>
      <p:ext uri="{BB962C8B-B14F-4D97-AF65-F5344CB8AC3E}">
        <p14:creationId xmlns:p14="http://schemas.microsoft.com/office/powerpoint/2010/main" val="78269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Warm-Up		August 30, 2016</a:t>
            </a:r>
            <a:br>
              <a:rPr lang="en-US" dirty="0"/>
            </a:br>
            <a:r>
              <a:rPr lang="en-US" dirty="0"/>
              <a:t>												8-30-16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3768528" cy="3636511"/>
          </a:xfrm>
        </p:spPr>
        <p:txBody>
          <a:bodyPr>
            <a:normAutofit/>
          </a:bodyPr>
          <a:lstStyle/>
          <a:p>
            <a:r>
              <a:rPr lang="en-US" sz="2800" dirty="0"/>
              <a:t>What characteristics do you think about when deciding where someone is from?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602238"/>
              </p:ext>
            </p:extLst>
          </p:nvPr>
        </p:nvGraphicFramePr>
        <p:xfrm>
          <a:off x="5273040" y="2898986"/>
          <a:ext cx="4953000" cy="2558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560">
                  <a:extLst>
                    <a:ext uri="{9D8B030D-6E8A-4147-A177-3AD203B41FA5}">
                      <a16:colId xmlns:a16="http://schemas.microsoft.com/office/drawing/2014/main" val="3190292396"/>
                    </a:ext>
                  </a:extLst>
                </a:gridCol>
                <a:gridCol w="2504440">
                  <a:extLst>
                    <a:ext uri="{9D8B030D-6E8A-4147-A177-3AD203B41FA5}">
                      <a16:colId xmlns:a16="http://schemas.microsoft.com/office/drawing/2014/main" val="3548467818"/>
                    </a:ext>
                  </a:extLst>
                </a:gridCol>
              </a:tblGrid>
              <a:tr h="5469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4636"/>
                  </a:ext>
                </a:extLst>
              </a:tr>
              <a:tr h="546947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Continent</a:t>
                      </a:r>
                    </a:p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characteristics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the characteristics of the different continents by placing photos where the students think the people are from.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291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9717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41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04982" y="2796445"/>
            <a:ext cx="5007930" cy="3636511"/>
          </a:xfrm>
        </p:spPr>
        <p:txBody>
          <a:bodyPr>
            <a:noAutofit/>
          </a:bodyPr>
          <a:lstStyle/>
          <a:p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There are 7 types of maps:</a:t>
            </a:r>
          </a:p>
          <a:p>
            <a:pPr lvl="1"/>
            <a:r>
              <a:rPr lang="en-US" sz="2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Political map</a:t>
            </a:r>
          </a:p>
          <a:p>
            <a:pPr lvl="1"/>
            <a:r>
              <a:rPr lang="en-US" sz="2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Physical map</a:t>
            </a:r>
          </a:p>
          <a:p>
            <a:pPr lvl="1"/>
            <a:r>
              <a:rPr lang="en-US" sz="2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Topographical map</a:t>
            </a:r>
          </a:p>
          <a:p>
            <a:pPr lvl="1"/>
            <a:r>
              <a:rPr lang="en-US" sz="2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Relief map</a:t>
            </a:r>
          </a:p>
          <a:p>
            <a:pPr lvl="1"/>
            <a:r>
              <a:rPr lang="en-US" sz="2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Navigational map</a:t>
            </a:r>
          </a:p>
          <a:p>
            <a:pPr lvl="1"/>
            <a:r>
              <a:rPr lang="en-US" sz="2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Population density map</a:t>
            </a:r>
          </a:p>
          <a:p>
            <a:pPr lvl="1"/>
            <a:r>
              <a:rPr lang="en-US" sz="2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Thematic map</a:t>
            </a:r>
          </a:p>
        </p:txBody>
      </p:sp>
    </p:spTree>
    <p:extLst>
      <p:ext uri="{BB962C8B-B14F-4D97-AF65-F5344CB8AC3E}">
        <p14:creationId xmlns:p14="http://schemas.microsoft.com/office/powerpoint/2010/main" val="24841369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vs. Physical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Political Map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Show the boundaries between countries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Physical Map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Shows the landforms of an area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85" y="3508374"/>
            <a:ext cx="2949212" cy="2936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608" y="3604940"/>
            <a:ext cx="4572687" cy="28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577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72" y="824274"/>
            <a:ext cx="10571998" cy="970450"/>
          </a:xfrm>
        </p:spPr>
        <p:txBody>
          <a:bodyPr/>
          <a:lstStyle/>
          <a:p>
            <a:r>
              <a:rPr lang="en-US" dirty="0"/>
              <a:t>Thursday Warm-Up					9/8/16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4667688" cy="3636511"/>
          </a:xfrm>
        </p:spPr>
        <p:txBody>
          <a:bodyPr/>
          <a:lstStyle/>
          <a:p>
            <a:r>
              <a:rPr lang="en-US" dirty="0"/>
              <a:t>What is the difference between political and physical maps?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701724" y="5848254"/>
            <a:ext cx="95227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</a:rPr>
              <a:t>Week # </a:t>
            </a:r>
            <a:r>
              <a:rPr lang="en-US" altLang="en-US" sz="1800" b="1" u="sng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n-US" altLang="en-US" sz="1800" b="1" u="sng" dirty="0">
                <a:solidFill>
                  <a:schemeClr val="accent2">
                    <a:lumMod val="50000"/>
                  </a:schemeClr>
                </a:solidFill>
              </a:rPr>
              <a:t> September 5-9, 2016</a:t>
            </a:r>
            <a:endParaRPr lang="en-US" altLang="en-US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</a:rPr>
              <a:t>Quote of the week: Successful people never worry about what others are doing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63748"/>
              </p:ext>
            </p:extLst>
          </p:nvPr>
        </p:nvGraphicFramePr>
        <p:xfrm>
          <a:off x="5888106" y="2114148"/>
          <a:ext cx="5336364" cy="3852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182">
                  <a:extLst>
                    <a:ext uri="{9D8B030D-6E8A-4147-A177-3AD203B41FA5}">
                      <a16:colId xmlns:a16="http://schemas.microsoft.com/office/drawing/2014/main" val="1379760861"/>
                    </a:ext>
                  </a:extLst>
                </a:gridCol>
                <a:gridCol w="2668182">
                  <a:extLst>
                    <a:ext uri="{9D8B030D-6E8A-4147-A177-3AD203B41FA5}">
                      <a16:colId xmlns:a16="http://schemas.microsoft.com/office/drawing/2014/main" val="863913908"/>
                    </a:ext>
                  </a:extLst>
                </a:gridCol>
              </a:tblGrid>
              <a:tr h="469507">
                <a:tc>
                  <a:txBody>
                    <a:bodyPr/>
                    <a:lstStyle/>
                    <a:p>
                      <a:r>
                        <a:rPr lang="en-US" dirty="0"/>
                        <a:t>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24391"/>
                  </a:ext>
                </a:extLst>
              </a:tr>
              <a:tr h="469507">
                <a:tc>
                  <a:txBody>
                    <a:bodyPr/>
                    <a:lstStyle/>
                    <a:p>
                      <a:r>
                        <a:rPr lang="en-US" altLang="en-US" sz="1800" dirty="0"/>
                        <a:t>Legend</a:t>
                      </a:r>
                    </a:p>
                    <a:p>
                      <a:r>
                        <a:rPr lang="en-US" altLang="en-US" sz="1800" dirty="0"/>
                        <a:t>Scale</a:t>
                      </a:r>
                    </a:p>
                    <a:p>
                      <a:r>
                        <a:rPr lang="en-US" altLang="en-US" sz="1800" dirty="0"/>
                        <a:t>Compass rose</a:t>
                      </a:r>
                    </a:p>
                    <a:p>
                      <a:r>
                        <a:rPr lang="en-US" altLang="en-US" sz="1800" dirty="0"/>
                        <a:t>Types</a:t>
                      </a:r>
                      <a:r>
                        <a:rPr lang="en-US" altLang="en-US" sz="1800" baseline="0" dirty="0"/>
                        <a:t> of Maps</a:t>
                      </a:r>
                      <a:endParaRPr lang="en-US" altLang="en-US" sz="1800" dirty="0"/>
                    </a:p>
                    <a:p>
                      <a:r>
                        <a:rPr lang="en-US" dirty="0"/>
                        <a:t>Continent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Ocean</a:t>
                      </a:r>
                    </a:p>
                    <a:p>
                      <a:r>
                        <a:rPr lang="en-US" baseline="0" dirty="0"/>
                        <a:t>Geography</a:t>
                      </a:r>
                    </a:p>
                    <a:p>
                      <a:r>
                        <a:rPr lang="en-US" baseline="0" dirty="0"/>
                        <a:t>Equator</a:t>
                      </a:r>
                    </a:p>
                    <a:p>
                      <a:r>
                        <a:rPr lang="en-US" baseline="0" dirty="0"/>
                        <a:t>Prime Meridian</a:t>
                      </a:r>
                    </a:p>
                    <a:p>
                      <a:r>
                        <a:rPr lang="en-US" baseline="0" dirty="0"/>
                        <a:t>Cardinal directions</a:t>
                      </a:r>
                    </a:p>
                    <a:p>
                      <a:r>
                        <a:rPr lang="en-US" baseline="0" dirty="0"/>
                        <a:t>Intermediate directions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Summarize your</a:t>
                      </a:r>
                      <a:r>
                        <a:rPr lang="en-US" baseline="0" dirty="0"/>
                        <a:t> knowledge of continents, oceans, parts of a map, and basic geography vocabulary by reviewing with </a:t>
                      </a:r>
                      <a:r>
                        <a:rPr lang="en-US" baseline="0" dirty="0" err="1"/>
                        <a:t>plickers</a:t>
                      </a:r>
                      <a:r>
                        <a:rPr lang="en-US" baseline="0" dirty="0"/>
                        <a:t> for a quiz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35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4818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8712" y="942488"/>
            <a:ext cx="10571998" cy="970450"/>
          </a:xfrm>
        </p:spPr>
        <p:txBody>
          <a:bodyPr/>
          <a:lstStyle/>
          <a:p>
            <a:r>
              <a:rPr lang="en-US" dirty="0"/>
              <a:t>Topographical map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18712" y="2222287"/>
            <a:ext cx="4877238" cy="3636511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Shows natural and man-made features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2406541"/>
            <a:ext cx="5342405" cy="40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780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866288"/>
            <a:ext cx="10571998" cy="970450"/>
          </a:xfrm>
        </p:spPr>
        <p:txBody>
          <a:bodyPr/>
          <a:lstStyle/>
          <a:p>
            <a:r>
              <a:rPr lang="en-US" dirty="0"/>
              <a:t>Relief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4369976" cy="3636511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Shows the height and depth of mountains, valleys, hills, etc.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400" y="2464664"/>
            <a:ext cx="5942164" cy="39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406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978828"/>
            <a:ext cx="10571998" cy="970450"/>
          </a:xfrm>
        </p:spPr>
        <p:txBody>
          <a:bodyPr/>
          <a:lstStyle/>
          <a:p>
            <a:r>
              <a:rPr lang="en-US" dirty="0"/>
              <a:t>Navigational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Road Map</a:t>
            </a:r>
          </a:p>
          <a:p>
            <a:r>
              <a:rPr lang="en-US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Shows:</a:t>
            </a:r>
          </a:p>
          <a:p>
            <a:pPr lvl="1"/>
            <a:r>
              <a:rPr lang="en-US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Visitor centers</a:t>
            </a:r>
          </a:p>
          <a:p>
            <a:pPr lvl="1"/>
            <a:r>
              <a:rPr lang="en-US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Routes/Road names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495295"/>
            <a:ext cx="4618945" cy="30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583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150" y="794637"/>
            <a:ext cx="10571998" cy="970450"/>
          </a:xfrm>
        </p:spPr>
        <p:txBody>
          <a:bodyPr/>
          <a:lstStyle/>
          <a:p>
            <a:r>
              <a:rPr lang="en-US" dirty="0"/>
              <a:t>Population Density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91" y="1765087"/>
            <a:ext cx="3934042" cy="3636511"/>
          </a:xfrm>
        </p:spPr>
        <p:txBody>
          <a:bodyPr/>
          <a:lstStyle/>
          <a:p>
            <a:r>
              <a:rPr lang="en-US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Shows the population of cities/towns for a certain area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848" y="2050349"/>
            <a:ext cx="5871608" cy="348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062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6" y="866288"/>
            <a:ext cx="10571998" cy="970450"/>
          </a:xfrm>
        </p:spPr>
        <p:txBody>
          <a:bodyPr/>
          <a:lstStyle/>
          <a:p>
            <a:r>
              <a:rPr lang="en-US" dirty="0"/>
              <a:t>Thematic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837269" cy="3636511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Shows one particular theme of an area</a:t>
            </a:r>
          </a:p>
          <a:p>
            <a:r>
              <a:rPr lang="en-US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Examples:</a:t>
            </a:r>
          </a:p>
          <a:p>
            <a:pPr lvl="1"/>
            <a:r>
              <a:rPr lang="en-US" sz="2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Natural resources</a:t>
            </a:r>
          </a:p>
          <a:p>
            <a:pPr lvl="1"/>
            <a:r>
              <a:rPr lang="en-US" sz="2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Land uses</a:t>
            </a:r>
          </a:p>
          <a:p>
            <a:pPr lvl="1"/>
            <a:r>
              <a:rPr lang="en-US" sz="2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Locations of religions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413" y="2369287"/>
            <a:ext cx="3980121" cy="39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004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Quick review!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Get out your plickers!</a:t>
            </a:r>
          </a:p>
          <a:p>
            <a:endParaRPr lang="en-US" altLang="en-US"/>
          </a:p>
          <a:p>
            <a:r>
              <a:rPr lang="en-US" altLang="en-US"/>
              <a:t>Quick review before our quiz!</a:t>
            </a:r>
          </a:p>
        </p:txBody>
      </p:sp>
    </p:spTree>
    <p:extLst>
      <p:ext uri="{BB962C8B-B14F-4D97-AF65-F5344CB8AC3E}">
        <p14:creationId xmlns:p14="http://schemas.microsoft.com/office/powerpoint/2010/main" val="331753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79" y="1763839"/>
            <a:ext cx="8549640" cy="509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837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Friday, September 9,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2 and define</a:t>
            </a:r>
          </a:p>
          <a:p>
            <a:pPr marL="457200" lvl="1" indent="0">
              <a:buNone/>
            </a:pPr>
            <a:r>
              <a:rPr lang="en-US" dirty="0"/>
              <a:t>Prime Meridian</a:t>
            </a:r>
          </a:p>
          <a:p>
            <a:pPr marL="457200" lvl="1" indent="0">
              <a:buNone/>
            </a:pPr>
            <a:r>
              <a:rPr lang="en-US" dirty="0"/>
              <a:t>Equator</a:t>
            </a:r>
          </a:p>
          <a:p>
            <a:pPr marL="457200" lvl="1" indent="0">
              <a:buNone/>
            </a:pPr>
            <a:r>
              <a:rPr lang="en-US" dirty="0"/>
              <a:t>Cardinal Directions</a:t>
            </a:r>
          </a:p>
          <a:p>
            <a:pPr marL="457200" lvl="1" indent="0">
              <a:buNone/>
            </a:pPr>
            <a:r>
              <a:rPr lang="en-US" dirty="0"/>
              <a:t>Intermediate Directions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346849"/>
              </p:ext>
            </p:extLst>
          </p:nvPr>
        </p:nvGraphicFramePr>
        <p:xfrm>
          <a:off x="5888106" y="2114148"/>
          <a:ext cx="5336364" cy="3852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182">
                  <a:extLst>
                    <a:ext uri="{9D8B030D-6E8A-4147-A177-3AD203B41FA5}">
                      <a16:colId xmlns:a16="http://schemas.microsoft.com/office/drawing/2014/main" val="1379760861"/>
                    </a:ext>
                  </a:extLst>
                </a:gridCol>
                <a:gridCol w="2668182">
                  <a:extLst>
                    <a:ext uri="{9D8B030D-6E8A-4147-A177-3AD203B41FA5}">
                      <a16:colId xmlns:a16="http://schemas.microsoft.com/office/drawing/2014/main" val="863913908"/>
                    </a:ext>
                  </a:extLst>
                </a:gridCol>
              </a:tblGrid>
              <a:tr h="469507">
                <a:tc>
                  <a:txBody>
                    <a:bodyPr/>
                    <a:lstStyle/>
                    <a:p>
                      <a:r>
                        <a:rPr lang="en-US" dirty="0"/>
                        <a:t>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24391"/>
                  </a:ext>
                </a:extLst>
              </a:tr>
              <a:tr h="469507">
                <a:tc>
                  <a:txBody>
                    <a:bodyPr/>
                    <a:lstStyle/>
                    <a:p>
                      <a:r>
                        <a:rPr lang="en-US" altLang="en-US" sz="1800" dirty="0"/>
                        <a:t>Legend</a:t>
                      </a:r>
                    </a:p>
                    <a:p>
                      <a:r>
                        <a:rPr lang="en-US" altLang="en-US" sz="1800" dirty="0"/>
                        <a:t>Scale</a:t>
                      </a:r>
                    </a:p>
                    <a:p>
                      <a:r>
                        <a:rPr lang="en-US" altLang="en-US" sz="1800" dirty="0"/>
                        <a:t>Compass rose</a:t>
                      </a:r>
                    </a:p>
                    <a:p>
                      <a:r>
                        <a:rPr lang="en-US" altLang="en-US" sz="1800" dirty="0"/>
                        <a:t>Types</a:t>
                      </a:r>
                      <a:r>
                        <a:rPr lang="en-US" altLang="en-US" sz="1800" baseline="0" dirty="0"/>
                        <a:t> of Maps</a:t>
                      </a:r>
                      <a:endParaRPr lang="en-US" altLang="en-US" sz="1800" dirty="0"/>
                    </a:p>
                    <a:p>
                      <a:r>
                        <a:rPr lang="en-US" dirty="0"/>
                        <a:t>Continent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Ocean</a:t>
                      </a:r>
                    </a:p>
                    <a:p>
                      <a:r>
                        <a:rPr lang="en-US" baseline="0" dirty="0"/>
                        <a:t>Geography</a:t>
                      </a:r>
                    </a:p>
                    <a:p>
                      <a:r>
                        <a:rPr lang="en-US" baseline="0" dirty="0"/>
                        <a:t>Equator</a:t>
                      </a:r>
                    </a:p>
                    <a:p>
                      <a:r>
                        <a:rPr lang="en-US" baseline="0" dirty="0"/>
                        <a:t>Prime Meridian</a:t>
                      </a:r>
                    </a:p>
                    <a:p>
                      <a:r>
                        <a:rPr lang="en-US" baseline="0" dirty="0"/>
                        <a:t>Cardinal directions</a:t>
                      </a:r>
                    </a:p>
                    <a:p>
                      <a:r>
                        <a:rPr lang="en-US" baseline="0" dirty="0"/>
                        <a:t>Intermediate directions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Summarize your</a:t>
                      </a:r>
                      <a:r>
                        <a:rPr lang="en-US" baseline="0" dirty="0"/>
                        <a:t> knowledge of continents, oceans, parts of a map, and basic geography vocabulary in order to complete a quiz.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35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9279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Quiz Procedures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Stay absolutely silent – no noise, no talking, no sound!</a:t>
            </a:r>
          </a:p>
          <a:p>
            <a:r>
              <a:rPr lang="en-US" altLang="en-US"/>
              <a:t>Eyes on your own paper!</a:t>
            </a:r>
          </a:p>
          <a:p>
            <a:r>
              <a:rPr lang="en-US" altLang="en-US"/>
              <a:t>If you have a  question or need to leave your seat, raise your hand.</a:t>
            </a:r>
          </a:p>
          <a:p>
            <a:r>
              <a:rPr lang="en-US" altLang="en-US"/>
              <a:t>When you finish, turn it in up front in the basket with your period number on it. Work on your map if you have not finished it. </a:t>
            </a:r>
          </a:p>
          <a:p>
            <a:r>
              <a:rPr lang="en-US" altLang="en-US"/>
              <a:t>Talking or cheating = ZERO FOR A GRADE!</a:t>
            </a:r>
          </a:p>
        </p:txBody>
      </p:sp>
    </p:spTree>
    <p:extLst>
      <p:ext uri="{BB962C8B-B14F-4D97-AF65-F5344CB8AC3E}">
        <p14:creationId xmlns:p14="http://schemas.microsoft.com/office/powerpoint/2010/main" val="15696275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Word Bank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South America</a:t>
            </a:r>
          </a:p>
          <a:p>
            <a:r>
              <a:rPr lang="en-US" altLang="en-US" sz="2800" dirty="0"/>
              <a:t>Australia</a:t>
            </a:r>
          </a:p>
          <a:p>
            <a:r>
              <a:rPr lang="en-US" altLang="en-US" sz="2800" dirty="0"/>
              <a:t>Africa</a:t>
            </a:r>
          </a:p>
          <a:p>
            <a:r>
              <a:rPr lang="en-US" altLang="en-US" sz="2800" dirty="0"/>
              <a:t>Asia</a:t>
            </a:r>
          </a:p>
          <a:p>
            <a:r>
              <a:rPr lang="en-US" altLang="en-US" sz="2800" dirty="0"/>
              <a:t>North America</a:t>
            </a:r>
          </a:p>
          <a:p>
            <a:r>
              <a:rPr lang="en-US" altLang="en-US" sz="2800" dirty="0"/>
              <a:t>Europe</a:t>
            </a:r>
          </a:p>
          <a:p>
            <a:r>
              <a:rPr lang="en-US" altLang="en-US" sz="2800" dirty="0"/>
              <a:t>Antarctica</a:t>
            </a:r>
            <a:endParaRPr lang="en-US" altLang="en-US" dirty="0"/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599986"/>
            <a:ext cx="3566185" cy="3638764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Indian Ocean</a:t>
            </a:r>
          </a:p>
          <a:p>
            <a:r>
              <a:rPr lang="en-US" altLang="en-US" sz="2800" dirty="0"/>
              <a:t>Atlantic Ocean</a:t>
            </a:r>
          </a:p>
          <a:p>
            <a:r>
              <a:rPr lang="en-US" altLang="en-US" sz="2800" dirty="0"/>
              <a:t>Southern Ocean</a:t>
            </a:r>
          </a:p>
          <a:p>
            <a:r>
              <a:rPr lang="en-US" altLang="en-US" sz="2800" dirty="0"/>
              <a:t>Artic Ocean</a:t>
            </a:r>
          </a:p>
          <a:p>
            <a:r>
              <a:rPr lang="en-US" altLang="en-US" sz="2800" dirty="0"/>
              <a:t>Pacific Ocean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3905250" y="4991100"/>
            <a:ext cx="7143750" cy="186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2"/>
                </a:solidFill>
              </a:rPr>
              <a:t>Extra Credit Question: If you start in North America and go to the continent directly south of it, then east one continent, north one continent and east 1 continent.</a:t>
            </a:r>
          </a:p>
          <a:p>
            <a:r>
              <a:rPr lang="en-US" sz="2400" b="1" dirty="0">
                <a:solidFill>
                  <a:schemeClr val="bg2"/>
                </a:solidFill>
              </a:rPr>
              <a:t> Where will you be?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3506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Exit ticket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List one thing you did well on the quiz.</a:t>
            </a:r>
          </a:p>
          <a:p>
            <a:endParaRPr lang="en-US" altLang="en-US"/>
          </a:p>
          <a:p>
            <a:r>
              <a:rPr lang="en-US" altLang="en-US"/>
              <a:t>List one thing you still don’t understand.</a:t>
            </a:r>
          </a:p>
        </p:txBody>
      </p:sp>
    </p:spTree>
    <p:extLst>
      <p:ext uri="{BB962C8B-B14F-4D97-AF65-F5344CB8AC3E}">
        <p14:creationId xmlns:p14="http://schemas.microsoft.com/office/powerpoint/2010/main" val="341165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431948"/>
            <a:ext cx="10571998" cy="970450"/>
          </a:xfrm>
        </p:spPr>
        <p:txBody>
          <a:bodyPr/>
          <a:lstStyle/>
          <a:p>
            <a:r>
              <a:rPr lang="en-US" dirty="0"/>
              <a:t>Map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94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14877</TotalTime>
  <Words>2058</Words>
  <Application>Microsoft Office PowerPoint</Application>
  <PresentationFormat>Widescreen</PresentationFormat>
  <Paragraphs>467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Arial</vt:lpstr>
      <vt:lpstr>Calibri</vt:lpstr>
      <vt:lpstr>Century Gothic</vt:lpstr>
      <vt:lpstr>Wingdings</vt:lpstr>
      <vt:lpstr>Wingdings 2</vt:lpstr>
      <vt:lpstr>Quotable</vt:lpstr>
      <vt:lpstr>Monday Warm-Up   August 29, 2016              8-29-16</vt:lpstr>
      <vt:lpstr>What will I learn today?</vt:lpstr>
      <vt:lpstr>Time to get cozy!</vt:lpstr>
      <vt:lpstr>Exit Ticket</vt:lpstr>
      <vt:lpstr>PowerPoint Presentation</vt:lpstr>
      <vt:lpstr>What to bring to class tomorrow…</vt:lpstr>
      <vt:lpstr>Tuesday Warm-Up  August 30, 2016             8-30-16</vt:lpstr>
      <vt:lpstr>Review of the World</vt:lpstr>
      <vt:lpstr>Map Activity</vt:lpstr>
      <vt:lpstr>Wednesday Warm Up    8/31</vt:lpstr>
      <vt:lpstr>What will I learn today?</vt:lpstr>
      <vt:lpstr>Add to your table of contents…</vt:lpstr>
      <vt:lpstr>“Thinking Like a Geographer”</vt:lpstr>
      <vt:lpstr>Taking notes</vt:lpstr>
      <vt:lpstr>What is Geography?</vt:lpstr>
      <vt:lpstr>PowerPoint Presentation</vt:lpstr>
      <vt:lpstr>What is a Landform?</vt:lpstr>
      <vt:lpstr>PowerPoint Presentation</vt:lpstr>
      <vt:lpstr>PowerPoint Presentation</vt:lpstr>
      <vt:lpstr>People and Places</vt:lpstr>
      <vt:lpstr>Big or Small</vt:lpstr>
      <vt:lpstr>PowerPoint Presentation</vt:lpstr>
      <vt:lpstr>PowerPoint Presentation</vt:lpstr>
      <vt:lpstr>Thursday Warm Up  September 1, 2016            9/1/16</vt:lpstr>
      <vt:lpstr>Add to your table of contents…</vt:lpstr>
      <vt:lpstr>Country vs. Continent</vt:lpstr>
      <vt:lpstr>PowerPoint Presentation</vt:lpstr>
      <vt:lpstr>Global Positioning System (GPS)</vt:lpstr>
      <vt:lpstr>Geographic Information Systems</vt:lpstr>
      <vt:lpstr>What about the Past?</vt:lpstr>
      <vt:lpstr>PowerPoint Presentation</vt:lpstr>
      <vt:lpstr>PowerPoint Presentation</vt:lpstr>
      <vt:lpstr>PowerPoint Presentation</vt:lpstr>
      <vt:lpstr>PowerPoint Presentation</vt:lpstr>
      <vt:lpstr>Learning Check</vt:lpstr>
      <vt:lpstr>Friday Warm Up   September 2, 2016            9/2/16</vt:lpstr>
      <vt:lpstr>Add to your table of contents…</vt:lpstr>
      <vt:lpstr>Label the Map</vt:lpstr>
      <vt:lpstr>Word Bank</vt:lpstr>
      <vt:lpstr>PowerPoint Presentation</vt:lpstr>
      <vt:lpstr>How did we do?</vt:lpstr>
      <vt:lpstr>PowerPoint Presentation</vt:lpstr>
      <vt:lpstr>How can we remember??</vt:lpstr>
      <vt:lpstr>Fill in your own map for your notebook</vt:lpstr>
      <vt:lpstr>Learning Check– Identify numbers 1-3</vt:lpstr>
      <vt:lpstr>Tuesday Warm Up  September 6, 2016              9/6/16</vt:lpstr>
      <vt:lpstr>What will I learn today?</vt:lpstr>
      <vt:lpstr>Add to your table of contents…</vt:lpstr>
      <vt:lpstr>Lost? Use Directions!</vt:lpstr>
      <vt:lpstr>PowerPoint Presentation</vt:lpstr>
      <vt:lpstr>PowerPoint Presentation</vt:lpstr>
      <vt:lpstr>PowerPoint Presentation</vt:lpstr>
      <vt:lpstr>PowerPoint Presentation</vt:lpstr>
      <vt:lpstr>Intermediate Directions</vt:lpstr>
      <vt:lpstr>Exit Ticket: Label the missing parts.</vt:lpstr>
      <vt:lpstr>PowerPoint Presentation</vt:lpstr>
      <vt:lpstr>PowerPoint Presentation</vt:lpstr>
      <vt:lpstr>Parts of a map</vt:lpstr>
      <vt:lpstr>PowerPoint Presentation</vt:lpstr>
      <vt:lpstr>Maps have legends to explain the symbols.</vt:lpstr>
      <vt:lpstr>PowerPoint Presentation</vt:lpstr>
      <vt:lpstr>Plickers review!</vt:lpstr>
      <vt:lpstr>Create a map</vt:lpstr>
      <vt:lpstr>Homework</vt:lpstr>
      <vt:lpstr>Exit Ticket</vt:lpstr>
      <vt:lpstr>Wednesday Warm Up September 7, 2016                   9/7/16</vt:lpstr>
      <vt:lpstr>What will I learn today?</vt:lpstr>
      <vt:lpstr>Create a map (Periods 1,3, and 6)</vt:lpstr>
      <vt:lpstr>Add to your table of contents…</vt:lpstr>
      <vt:lpstr>Types of Maps</vt:lpstr>
      <vt:lpstr>Types of maps</vt:lpstr>
      <vt:lpstr>Political vs. Physical</vt:lpstr>
      <vt:lpstr>Thursday Warm-Up     9/8/16</vt:lpstr>
      <vt:lpstr>Topographical map</vt:lpstr>
      <vt:lpstr>Relief Map</vt:lpstr>
      <vt:lpstr>Navigational Map</vt:lpstr>
      <vt:lpstr>Population Density Map</vt:lpstr>
      <vt:lpstr>Thematic Map</vt:lpstr>
      <vt:lpstr>Quick review!</vt:lpstr>
      <vt:lpstr>Friday, September 9, 2016</vt:lpstr>
      <vt:lpstr>Quiz Procedures</vt:lpstr>
      <vt:lpstr>Word Bank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Warm Up    8/29</dc:title>
  <dc:creator>Grubbs, Jennifer</dc:creator>
  <cp:lastModifiedBy>Grubbs, Jennifer</cp:lastModifiedBy>
  <cp:revision>55</cp:revision>
  <cp:lastPrinted>2016-09-09T11:28:26Z</cp:lastPrinted>
  <dcterms:created xsi:type="dcterms:W3CDTF">2016-08-26T17:13:57Z</dcterms:created>
  <dcterms:modified xsi:type="dcterms:W3CDTF">2016-09-30T19:12:00Z</dcterms:modified>
</cp:coreProperties>
</file>